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755B19-C827-4E1E-AF55-9538E1D2438D}">
  <a:tblStyle styleId="{BA755B19-C827-4E1E-AF55-9538E1D2438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96" y="4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49426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standard.net/environment/2015/10/11/Deja-vu-is-Lake-Urmia-s-demise-a-warning-for-Great-Salt-Lake.html?printFriendly=201510080149"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hyperlink" Target="http://fox13now.com/2016/08/30/dnr-crews-work-to-save-wetlands-around-great-salt-lake-from-invasive-weed/" TargetMode="External"/><Relationship Id="rId3" Type="http://schemas.openxmlformats.org/officeDocument/2006/relationships/hyperlink" Target="http://www.sltrib.com/home/5027505-155/gunnison-island-scientists-pay-rare-visit?fullpage=1%20" TargetMode="External"/><Relationship Id="rId7" Type="http://schemas.openxmlformats.org/officeDocument/2006/relationships/hyperlink" Target="http://www.standard.net/Environment/2017/03/22/Dust-study-provides-clues-about-air-pollution-coming-from-dry-Great-Salt-Lak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utahrivers.org/?cause=the-bear-river-project" TargetMode="External"/><Relationship Id="rId11" Type="http://schemas.openxmlformats.org/officeDocument/2006/relationships/hyperlink" Target="https://www.fws.gov/Refuge/Bear_River_Migratory_Bird_Refuge/wildlife_and_habitat/index.html%20" TargetMode="External"/><Relationship Id="rId5" Type="http://schemas.openxmlformats.org/officeDocument/2006/relationships/hyperlink" Target="http://learn.genetics.utah.edu/content/gsl/monitor" TargetMode="External"/><Relationship Id="rId10" Type="http://schemas.openxmlformats.org/officeDocument/2006/relationships/hyperlink" Target="https://www.nwhc.usgs.gov/disease_information/avian_botulism/" TargetMode="External"/><Relationship Id="rId4" Type="http://schemas.openxmlformats.org/officeDocument/2006/relationships/hyperlink" Target="https://www.westminstercollege.edu/campus-life/centers-and-institutes/great-salt-lake-institute/pelicam" TargetMode="External"/><Relationship Id="rId9" Type="http://schemas.openxmlformats.org/officeDocument/2006/relationships/hyperlink" Target="https://wildlife.utah.gov/diseases/avian_botulism.ph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tinyurl.com/gslchange"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standard.net/environment/2015/10/11/Is-drought-to-blame-for-drop-in-Utah-s-Great-Salt-Lake-Not-likely.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standard.net/Great-Salt-Lak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a:solidFill>
            <a:srgbClr val="6D9EEB"/>
          </a:solidFill>
        </p:spPr>
        <p:txBody>
          <a:bodyPr lIns="91425" tIns="91425" rIns="91425" bIns="91425" anchor="b" anchorCtr="0">
            <a:noAutofit/>
          </a:bodyPr>
          <a:lstStyle/>
          <a:p>
            <a:pPr lvl="0" rtl="0">
              <a:spcBef>
                <a:spcPts val="0"/>
              </a:spcBef>
              <a:buNone/>
            </a:pPr>
            <a:r>
              <a:rPr lang="en"/>
              <a:t>6th Grade Strand 4</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rtl="0">
              <a:spcBef>
                <a:spcPts val="0"/>
              </a:spcBef>
              <a:buNone/>
            </a:pPr>
            <a:r>
              <a:rPr lang="en"/>
              <a:t>Great Salt Lake: A Changing Lake - Teacher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225525"/>
            <a:ext cx="8520600" cy="572700"/>
          </a:xfrm>
          <a:prstGeom prst="rect">
            <a:avLst/>
          </a:prstGeom>
          <a:solidFill>
            <a:srgbClr val="6D9EEB"/>
          </a:solidFill>
        </p:spPr>
        <p:txBody>
          <a:bodyPr lIns="91425" tIns="91425" rIns="91425" bIns="91425" anchor="t" anchorCtr="0">
            <a:noAutofit/>
          </a:bodyPr>
          <a:lstStyle/>
          <a:p>
            <a:pPr lvl="0" rtl="0">
              <a:spcBef>
                <a:spcPts val="0"/>
              </a:spcBef>
              <a:buNone/>
            </a:pPr>
            <a:r>
              <a:rPr lang="en"/>
              <a:t>How will a shrinking lake affect humans?</a:t>
            </a:r>
          </a:p>
        </p:txBody>
      </p:sp>
      <p:sp>
        <p:nvSpPr>
          <p:cNvPr id="116" name="Shape 116"/>
          <p:cNvSpPr txBox="1">
            <a:spLocks noGrp="1"/>
          </p:cNvSpPr>
          <p:nvPr>
            <p:ph type="body" idx="1"/>
          </p:nvPr>
        </p:nvSpPr>
        <p:spPr>
          <a:xfrm>
            <a:off x="311700" y="882475"/>
            <a:ext cx="8520600" cy="3807600"/>
          </a:xfrm>
          <a:prstGeom prst="rect">
            <a:avLst/>
          </a:prstGeom>
        </p:spPr>
        <p:txBody>
          <a:bodyPr lIns="91425" tIns="91425" rIns="91425" bIns="91425" anchor="t" anchorCtr="0">
            <a:noAutofit/>
          </a:bodyPr>
          <a:lstStyle/>
          <a:p>
            <a:pPr lvl="0">
              <a:spcBef>
                <a:spcPts val="0"/>
              </a:spcBef>
              <a:buNone/>
            </a:pPr>
            <a:r>
              <a:rPr lang="en"/>
              <a:t>In your science notebook create a chart to record how low lake levels affect ecosystem services.</a:t>
            </a:r>
          </a:p>
          <a:p>
            <a:pPr lvl="0" rtl="0">
              <a:spcBef>
                <a:spcPts val="0"/>
              </a:spcBef>
              <a:buNone/>
            </a:pPr>
            <a:endParaRPr/>
          </a:p>
        </p:txBody>
      </p:sp>
      <p:graphicFrame>
        <p:nvGraphicFramePr>
          <p:cNvPr id="117" name="Shape 117"/>
          <p:cNvGraphicFramePr/>
          <p:nvPr/>
        </p:nvGraphicFramePr>
        <p:xfrm>
          <a:off x="952500" y="1626825"/>
          <a:ext cx="7239000" cy="3444060"/>
        </p:xfrm>
        <a:graphic>
          <a:graphicData uri="http://schemas.openxmlformats.org/drawingml/2006/table">
            <a:tbl>
              <a:tblPr>
                <a:noFill/>
                <a:tableStyleId>{BA755B19-C827-4E1E-AF55-9538E1D2438D}</a:tableStyleId>
              </a:tblPr>
              <a:tblGrid>
                <a:gridCol w="1863650">
                  <a:extLst>
                    <a:ext uri="{9D8B030D-6E8A-4147-A177-3AD203B41FA5}">
                      <a16:colId xmlns:a16="http://schemas.microsoft.com/office/drawing/2014/main" val="20000"/>
                    </a:ext>
                  </a:extLst>
                </a:gridCol>
                <a:gridCol w="5375350">
                  <a:extLst>
                    <a:ext uri="{9D8B030D-6E8A-4147-A177-3AD203B41FA5}">
                      <a16:colId xmlns:a16="http://schemas.microsoft.com/office/drawing/2014/main" val="20001"/>
                    </a:ext>
                  </a:extLst>
                </a:gridCol>
              </a:tblGrid>
              <a:tr h="381000">
                <a:tc>
                  <a:txBody>
                    <a:bodyPr/>
                    <a:lstStyle/>
                    <a:p>
                      <a:pPr lvl="0">
                        <a:spcBef>
                          <a:spcPts val="0"/>
                        </a:spcBef>
                        <a:buNone/>
                      </a:pPr>
                      <a:r>
                        <a:rPr lang="en"/>
                        <a:t>Ecosystem Service</a:t>
                      </a:r>
                    </a:p>
                  </a:txBody>
                  <a:tcPr marL="91425" marR="91425" marT="91425" marB="91425">
                    <a:solidFill>
                      <a:srgbClr val="EFEFEF"/>
                    </a:solidFill>
                  </a:tcPr>
                </a:tc>
                <a:tc>
                  <a:txBody>
                    <a:bodyPr/>
                    <a:lstStyle/>
                    <a:p>
                      <a:pPr lvl="0">
                        <a:spcBef>
                          <a:spcPts val="0"/>
                        </a:spcBef>
                        <a:buNone/>
                      </a:pPr>
                      <a:r>
                        <a:rPr lang="en"/>
                        <a:t>Effects of a Shrinking Lake</a:t>
                      </a:r>
                    </a:p>
                  </a:txBody>
                  <a:tcPr marL="91425" marR="91425" marT="91425" marB="91425">
                    <a:solidFill>
                      <a:srgbClr val="EFEFEF"/>
                    </a:solidFill>
                  </a:tcPr>
                </a:tc>
                <a:extLst>
                  <a:ext uri="{0D108BD9-81ED-4DB2-BD59-A6C34878D82A}">
                    <a16:rowId xmlns:a16="http://schemas.microsoft.com/office/drawing/2014/main" val="10000"/>
                  </a:ext>
                </a:extLst>
              </a:tr>
              <a:tr h="381000">
                <a:tc>
                  <a:txBody>
                    <a:bodyPr/>
                    <a:lstStyle/>
                    <a:p>
                      <a:pPr lvl="0">
                        <a:spcBef>
                          <a:spcPts val="0"/>
                        </a:spcBef>
                        <a:buNone/>
                      </a:pPr>
                      <a:r>
                        <a:rPr lang="en"/>
                        <a:t>Outdoor recreation</a:t>
                      </a:r>
                    </a:p>
                  </a:txBody>
                  <a:tcPr marL="91425" marR="91425" marT="91425" marB="91425"/>
                </a:tc>
                <a:tc>
                  <a:txBody>
                    <a:bodyPr/>
                    <a:lstStyle/>
                    <a:p>
                      <a:pPr lvl="0">
                        <a:spcBef>
                          <a:spcPts val="0"/>
                        </a:spcBef>
                        <a:buNone/>
                      </a:pPr>
                      <a:endParaRPr/>
                    </a:p>
                    <a:p>
                      <a:pPr lvl="0">
                        <a:spcBef>
                          <a:spcPts val="0"/>
                        </a:spcBef>
                        <a:buNone/>
                      </a:pPr>
                      <a:endParaRPr/>
                    </a:p>
                  </a:txBody>
                  <a:tcPr marL="91425" marR="91425" marT="91425" marB="91425"/>
                </a:tc>
                <a:extLst>
                  <a:ext uri="{0D108BD9-81ED-4DB2-BD59-A6C34878D82A}">
                    <a16:rowId xmlns:a16="http://schemas.microsoft.com/office/drawing/2014/main" val="10001"/>
                  </a:ext>
                </a:extLst>
              </a:tr>
              <a:tr h="381000">
                <a:tc>
                  <a:txBody>
                    <a:bodyPr/>
                    <a:lstStyle/>
                    <a:p>
                      <a:pPr lvl="0">
                        <a:spcBef>
                          <a:spcPts val="0"/>
                        </a:spcBef>
                        <a:buNone/>
                      </a:pPr>
                      <a:r>
                        <a:rPr lang="en"/>
                        <a:t>Air quality</a:t>
                      </a:r>
                    </a:p>
                  </a:txBody>
                  <a:tcPr marL="91425" marR="91425" marT="91425" marB="91425"/>
                </a:tc>
                <a:tc>
                  <a:txBody>
                    <a:bodyPr/>
                    <a:lstStyle/>
                    <a:p>
                      <a:pPr lvl="0">
                        <a:spcBef>
                          <a:spcPts val="0"/>
                        </a:spcBef>
                        <a:buNone/>
                      </a:pPr>
                      <a:endParaRPr/>
                    </a:p>
                    <a:p>
                      <a:pPr lvl="0">
                        <a:spcBef>
                          <a:spcPts val="0"/>
                        </a:spcBef>
                        <a:buNone/>
                      </a:pPr>
                      <a:endParaRPr/>
                    </a:p>
                  </a:txBody>
                  <a:tcPr marL="91425" marR="91425" marT="91425" marB="91425"/>
                </a:tc>
                <a:extLst>
                  <a:ext uri="{0D108BD9-81ED-4DB2-BD59-A6C34878D82A}">
                    <a16:rowId xmlns:a16="http://schemas.microsoft.com/office/drawing/2014/main" val="10002"/>
                  </a:ext>
                </a:extLst>
              </a:tr>
              <a:tr h="381000">
                <a:tc>
                  <a:txBody>
                    <a:bodyPr/>
                    <a:lstStyle/>
                    <a:p>
                      <a:pPr lvl="0">
                        <a:spcBef>
                          <a:spcPts val="0"/>
                        </a:spcBef>
                        <a:buNone/>
                      </a:pPr>
                      <a:r>
                        <a:rPr lang="en"/>
                        <a:t>Brine shrimp harvest</a:t>
                      </a:r>
                    </a:p>
                  </a:txBody>
                  <a:tcPr marL="91425" marR="91425" marT="91425" marB="91425"/>
                </a:tc>
                <a:tc>
                  <a:txBody>
                    <a:bodyPr/>
                    <a:lstStyle/>
                    <a:p>
                      <a:pPr lvl="0">
                        <a:spcBef>
                          <a:spcPts val="0"/>
                        </a:spcBef>
                        <a:buNone/>
                      </a:pPr>
                      <a:endParaRPr/>
                    </a:p>
                    <a:p>
                      <a:pPr lvl="0">
                        <a:spcBef>
                          <a:spcPts val="0"/>
                        </a:spcBef>
                        <a:buNone/>
                      </a:pPr>
                      <a:endParaRPr/>
                    </a:p>
                  </a:txBody>
                  <a:tcPr marL="91425" marR="91425" marT="91425" marB="91425"/>
                </a:tc>
                <a:extLst>
                  <a:ext uri="{0D108BD9-81ED-4DB2-BD59-A6C34878D82A}">
                    <a16:rowId xmlns:a16="http://schemas.microsoft.com/office/drawing/2014/main" val="10003"/>
                  </a:ext>
                </a:extLst>
              </a:tr>
              <a:tr h="381000">
                <a:tc>
                  <a:txBody>
                    <a:bodyPr/>
                    <a:lstStyle/>
                    <a:p>
                      <a:pPr lvl="0">
                        <a:spcBef>
                          <a:spcPts val="0"/>
                        </a:spcBef>
                        <a:buNone/>
                      </a:pPr>
                      <a:r>
                        <a:rPr lang="en"/>
                        <a:t>Mineral extraction</a:t>
                      </a:r>
                    </a:p>
                  </a:txBody>
                  <a:tcPr marL="91425" marR="91425" marT="91425" marB="91425"/>
                </a:tc>
                <a:tc>
                  <a:txBody>
                    <a:bodyPr/>
                    <a:lstStyle/>
                    <a:p>
                      <a:pPr lvl="0">
                        <a:spcBef>
                          <a:spcPts val="0"/>
                        </a:spcBef>
                        <a:buNone/>
                      </a:pPr>
                      <a:endParaRPr/>
                    </a:p>
                    <a:p>
                      <a:pPr lvl="0">
                        <a:spcBef>
                          <a:spcPts val="0"/>
                        </a:spcBef>
                        <a:buNone/>
                      </a:pPr>
                      <a:endParaRPr/>
                    </a:p>
                  </a:txBody>
                  <a:tcPr marL="91425" marR="91425" marT="91425" marB="91425"/>
                </a:tc>
                <a:extLst>
                  <a:ext uri="{0D108BD9-81ED-4DB2-BD59-A6C34878D82A}">
                    <a16:rowId xmlns:a16="http://schemas.microsoft.com/office/drawing/2014/main" val="10004"/>
                  </a:ext>
                </a:extLst>
              </a:tr>
              <a:tr h="381000">
                <a:tc>
                  <a:txBody>
                    <a:bodyPr/>
                    <a:lstStyle/>
                    <a:p>
                      <a:pPr lvl="0">
                        <a:spcBef>
                          <a:spcPts val="0"/>
                        </a:spcBef>
                        <a:buNone/>
                      </a:pPr>
                      <a:r>
                        <a:rPr lang="en"/>
                        <a:t>Marina</a:t>
                      </a:r>
                    </a:p>
                  </a:txBody>
                  <a:tcPr marL="91425" marR="91425" marT="91425" marB="91425"/>
                </a:tc>
                <a:tc>
                  <a:txBody>
                    <a:bodyPr/>
                    <a:lstStyle/>
                    <a:p>
                      <a:pPr lvl="0">
                        <a:spcBef>
                          <a:spcPts val="0"/>
                        </a:spcBef>
                        <a:buNone/>
                      </a:pPr>
                      <a:endParaRPr/>
                    </a:p>
                    <a:p>
                      <a:pPr lvl="0">
                        <a:spcBef>
                          <a:spcPts val="0"/>
                        </a:spcBef>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a:spcBef>
                <a:spcPts val="0"/>
              </a:spcBef>
              <a:buNone/>
            </a:pPr>
            <a:r>
              <a:rPr lang="en"/>
              <a:t>How can we protect GSL?</a:t>
            </a:r>
          </a:p>
        </p:txBody>
      </p:sp>
      <p:sp>
        <p:nvSpPr>
          <p:cNvPr id="123" name="Shape 123"/>
          <p:cNvSpPr txBox="1">
            <a:spLocks noGrp="1"/>
          </p:cNvSpPr>
          <p:nvPr>
            <p:ph type="body" idx="1"/>
          </p:nvPr>
        </p:nvSpPr>
        <p:spPr>
          <a:xfrm>
            <a:off x="311700" y="1087875"/>
            <a:ext cx="5099100" cy="3710100"/>
          </a:xfrm>
          <a:prstGeom prst="rect">
            <a:avLst/>
          </a:prstGeom>
        </p:spPr>
        <p:txBody>
          <a:bodyPr lIns="91425" tIns="91425" rIns="91425" bIns="91425" anchor="t" anchorCtr="0">
            <a:noAutofit/>
          </a:bodyPr>
          <a:lstStyle/>
          <a:p>
            <a:pPr lvl="0">
              <a:spcBef>
                <a:spcPts val="0"/>
              </a:spcBef>
              <a:buNone/>
            </a:pPr>
            <a:r>
              <a:rPr lang="en"/>
              <a:t>Lake Urmia is a salt lake in Iran.  It has dropped to only 10% of its average size.  The story of Lake Urmia serves as a caution to Utahns about what could happen if we allow the water level in Great Salt Lake to drop too far.  </a:t>
            </a:r>
          </a:p>
          <a:p>
            <a:pPr lvl="0">
              <a:spcBef>
                <a:spcPts val="0"/>
              </a:spcBef>
              <a:buNone/>
            </a:pPr>
            <a:endParaRPr/>
          </a:p>
          <a:p>
            <a:pPr lvl="0">
              <a:spcBef>
                <a:spcPts val="0"/>
              </a:spcBef>
              <a:buNone/>
            </a:pPr>
            <a:r>
              <a:rPr lang="en"/>
              <a:t>Read the article: </a:t>
            </a:r>
            <a:r>
              <a:rPr lang="en" sz="1400" i="1" u="sng">
                <a:solidFill>
                  <a:schemeClr val="hlink"/>
                </a:solidFill>
                <a:hlinkClick r:id="rId3"/>
              </a:rPr>
              <a:t>Deja vu: is Lake Urmia’s demise a warning for Great Salt Lake?</a:t>
            </a:r>
            <a:r>
              <a:rPr lang="en" sz="1400" u="sng">
                <a:solidFill>
                  <a:schemeClr val="hlink"/>
                </a:solidFill>
                <a:hlinkClick r:id="rId3"/>
              </a:rPr>
              <a:t> </a:t>
            </a:r>
            <a:r>
              <a:rPr lang="en"/>
              <a:t>As you read, look for information about what could happen if GSL were to shrink to only 10% of its average size.   </a:t>
            </a:r>
          </a:p>
        </p:txBody>
      </p:sp>
      <p:pic>
        <p:nvPicPr>
          <p:cNvPr id="124" name="Shape 124"/>
          <p:cNvPicPr preferRelativeResize="0"/>
          <p:nvPr/>
        </p:nvPicPr>
        <p:blipFill>
          <a:blip r:embed="rId4">
            <a:alphaModFix/>
          </a:blip>
          <a:stretch>
            <a:fillRect/>
          </a:stretch>
        </p:blipFill>
        <p:spPr>
          <a:xfrm>
            <a:off x="5725624" y="1245099"/>
            <a:ext cx="2666950" cy="3480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a:spcBef>
                <a:spcPts val="0"/>
              </a:spcBef>
              <a:buNone/>
            </a:pPr>
            <a:r>
              <a:rPr lang="en"/>
              <a:t>How can we protect GSL?</a:t>
            </a:r>
          </a:p>
        </p:txBody>
      </p:sp>
      <p:sp>
        <p:nvSpPr>
          <p:cNvPr id="130" name="Shape 13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sz="1400">
                <a:solidFill>
                  <a:schemeClr val="dk1"/>
                </a:solidFill>
              </a:rPr>
              <a:t>Many different groups in Utah monitor the GSL ecosystem to preserve biodiversity and/or ecosystem services.  Your task will be to </a:t>
            </a:r>
            <a:r>
              <a:rPr lang="en" sz="1400" b="1">
                <a:solidFill>
                  <a:schemeClr val="dk1"/>
                </a:solidFill>
              </a:rPr>
              <a:t>obtain and communicate information</a:t>
            </a:r>
            <a:r>
              <a:rPr lang="en" sz="1400">
                <a:solidFill>
                  <a:schemeClr val="dk1"/>
                </a:solidFill>
              </a:rPr>
              <a:t> about one these different projects.  You will present what you have learned to the class and listen to other’s presentations.  Then you will evaluate the projects to determine which project you think is most important for preserving the GSL ecosystem.</a:t>
            </a:r>
          </a:p>
          <a:p>
            <a:pPr lvl="0" rtl="0">
              <a:spcBef>
                <a:spcPts val="0"/>
              </a:spcBef>
              <a:spcAft>
                <a:spcPts val="0"/>
              </a:spcAft>
              <a:buNone/>
            </a:pPr>
            <a:endParaRPr sz="1400">
              <a:solidFill>
                <a:schemeClr val="dk1"/>
              </a:solidFill>
            </a:endParaRPr>
          </a:p>
          <a:p>
            <a:pPr lvl="0" rtl="0">
              <a:spcBef>
                <a:spcPts val="0"/>
              </a:spcBef>
              <a:spcAft>
                <a:spcPts val="0"/>
              </a:spcAft>
              <a:buNone/>
            </a:pPr>
            <a:endParaRPr sz="1000">
              <a:solidFill>
                <a:schemeClr val="dk1"/>
              </a:solidFill>
            </a:endParaRPr>
          </a:p>
        </p:txBody>
      </p:sp>
      <p:sp>
        <p:nvSpPr>
          <p:cNvPr id="131" name="Shape 131"/>
          <p:cNvSpPr txBox="1"/>
          <p:nvPr/>
        </p:nvSpPr>
        <p:spPr>
          <a:xfrm>
            <a:off x="4685475" y="2766725"/>
            <a:ext cx="3483000" cy="16413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r>
              <a:rPr lang="en" b="1">
                <a:solidFill>
                  <a:schemeClr val="dk1"/>
                </a:solidFill>
              </a:rPr>
              <a:t>Questions to Research:</a:t>
            </a:r>
          </a:p>
          <a:p>
            <a:pPr marL="457200" lvl="0" indent="-228600" rtl="0">
              <a:lnSpc>
                <a:spcPct val="115000"/>
              </a:lnSpc>
              <a:spcBef>
                <a:spcPts val="0"/>
              </a:spcBef>
              <a:buClr>
                <a:schemeClr val="dk1"/>
              </a:buClr>
              <a:buAutoNum type="arabicParenR"/>
            </a:pPr>
            <a:r>
              <a:rPr lang="en">
                <a:solidFill>
                  <a:schemeClr val="dk1"/>
                </a:solidFill>
              </a:rPr>
              <a:t>What are the goals of the project or study?</a:t>
            </a:r>
          </a:p>
          <a:p>
            <a:pPr marL="457200" lvl="0" indent="-228600" rtl="0">
              <a:lnSpc>
                <a:spcPct val="115000"/>
              </a:lnSpc>
              <a:spcBef>
                <a:spcPts val="0"/>
              </a:spcBef>
              <a:buClr>
                <a:schemeClr val="dk1"/>
              </a:buClr>
              <a:buAutoNum type="arabicParenR"/>
            </a:pPr>
            <a:r>
              <a:rPr lang="en">
                <a:solidFill>
                  <a:schemeClr val="dk1"/>
                </a:solidFill>
              </a:rPr>
              <a:t>How will the project preserve biodiversity and/or ecosystem services?</a:t>
            </a:r>
          </a:p>
          <a:p>
            <a:pPr marL="457200" lvl="0" indent="-228600" rtl="0">
              <a:lnSpc>
                <a:spcPct val="115000"/>
              </a:lnSpc>
              <a:spcBef>
                <a:spcPts val="0"/>
              </a:spcBef>
              <a:buClr>
                <a:schemeClr val="dk1"/>
              </a:buClr>
              <a:buAutoNum type="arabicParenR"/>
            </a:pPr>
            <a:r>
              <a:rPr lang="en">
                <a:solidFill>
                  <a:schemeClr val="dk1"/>
                </a:solidFill>
              </a:rPr>
              <a:t>Why is this project important for GSL?</a:t>
            </a:r>
          </a:p>
          <a:p>
            <a:pPr lvl="0">
              <a:spcBef>
                <a:spcPts val="0"/>
              </a:spcBef>
              <a:buNone/>
            </a:pPr>
            <a:endParaRPr/>
          </a:p>
        </p:txBody>
      </p:sp>
      <p:sp>
        <p:nvSpPr>
          <p:cNvPr id="132" name="Shape 132"/>
          <p:cNvSpPr txBox="1"/>
          <p:nvPr/>
        </p:nvSpPr>
        <p:spPr>
          <a:xfrm>
            <a:off x="505775" y="2766725"/>
            <a:ext cx="3282600" cy="21756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r>
              <a:rPr lang="en" b="1">
                <a:solidFill>
                  <a:schemeClr val="dk1"/>
                </a:solidFill>
              </a:rPr>
              <a:t>Projects to Research:</a:t>
            </a:r>
          </a:p>
          <a:p>
            <a:pPr marL="457200" lvl="0" indent="-304800" rtl="0">
              <a:lnSpc>
                <a:spcPct val="115000"/>
              </a:lnSpc>
              <a:spcBef>
                <a:spcPts val="0"/>
              </a:spcBef>
              <a:buClr>
                <a:schemeClr val="dk1"/>
              </a:buClr>
              <a:buSzPct val="100000"/>
              <a:buChar char="●"/>
            </a:pPr>
            <a:r>
              <a:rPr lang="en" sz="1200" u="sng">
                <a:solidFill>
                  <a:schemeClr val="hlink"/>
                </a:solidFill>
                <a:hlinkClick r:id="rId3"/>
              </a:rPr>
              <a:t>Studying Pelicans on Gunnison Island</a:t>
            </a:r>
            <a:r>
              <a:rPr lang="en" sz="1200">
                <a:solidFill>
                  <a:schemeClr val="dk1"/>
                </a:solidFill>
              </a:rPr>
              <a:t> (</a:t>
            </a:r>
            <a:r>
              <a:rPr lang="en" sz="1200" u="sng">
                <a:solidFill>
                  <a:schemeClr val="hlink"/>
                </a:solidFill>
                <a:hlinkClick r:id="rId4"/>
              </a:rPr>
              <a:t>pelican cam</a:t>
            </a:r>
            <a:r>
              <a:rPr lang="en" sz="1200">
                <a:solidFill>
                  <a:schemeClr val="dk1"/>
                </a:solidFill>
              </a:rPr>
              <a:t>)</a:t>
            </a:r>
          </a:p>
          <a:p>
            <a:pPr marL="457200" lvl="0" indent="-304800" rtl="0">
              <a:lnSpc>
                <a:spcPct val="115000"/>
              </a:lnSpc>
              <a:spcBef>
                <a:spcPts val="0"/>
              </a:spcBef>
              <a:buClr>
                <a:schemeClr val="dk1"/>
              </a:buClr>
              <a:buSzPct val="100000"/>
              <a:buChar char="●"/>
            </a:pPr>
            <a:r>
              <a:rPr lang="en" sz="1200" u="sng">
                <a:solidFill>
                  <a:schemeClr val="hlink"/>
                </a:solidFill>
                <a:hlinkClick r:id="rId5"/>
              </a:rPr>
              <a:t>Monitoring Brine Shrimp Populations</a:t>
            </a:r>
          </a:p>
          <a:p>
            <a:pPr marL="457200" lvl="0" indent="-304800" rtl="0">
              <a:lnSpc>
                <a:spcPct val="115000"/>
              </a:lnSpc>
              <a:spcBef>
                <a:spcPts val="0"/>
              </a:spcBef>
              <a:buClr>
                <a:schemeClr val="dk1"/>
              </a:buClr>
              <a:buSzPct val="100000"/>
              <a:buChar char="●"/>
            </a:pPr>
            <a:r>
              <a:rPr lang="en" sz="1200" u="sng">
                <a:solidFill>
                  <a:schemeClr val="hlink"/>
                </a:solidFill>
                <a:hlinkClick r:id="rId6"/>
              </a:rPr>
              <a:t>Preventing the Damming of Bear River</a:t>
            </a:r>
          </a:p>
          <a:p>
            <a:pPr marL="457200" lvl="0" indent="-304800" rtl="0">
              <a:lnSpc>
                <a:spcPct val="115000"/>
              </a:lnSpc>
              <a:spcBef>
                <a:spcPts val="0"/>
              </a:spcBef>
              <a:buClr>
                <a:schemeClr val="dk1"/>
              </a:buClr>
              <a:buSzPct val="100000"/>
              <a:buChar char="●"/>
            </a:pPr>
            <a:r>
              <a:rPr lang="en" sz="1200" u="sng">
                <a:solidFill>
                  <a:schemeClr val="hlink"/>
                </a:solidFill>
                <a:hlinkClick r:id="rId7"/>
              </a:rPr>
              <a:t>Studying Dust from GSL</a:t>
            </a:r>
          </a:p>
          <a:p>
            <a:pPr marL="457200" lvl="0" indent="-304800" rtl="0">
              <a:lnSpc>
                <a:spcPct val="115000"/>
              </a:lnSpc>
              <a:spcBef>
                <a:spcPts val="0"/>
              </a:spcBef>
              <a:buClr>
                <a:schemeClr val="dk1"/>
              </a:buClr>
              <a:buSzPct val="100000"/>
              <a:buChar char="●"/>
            </a:pPr>
            <a:r>
              <a:rPr lang="en" sz="1200" u="sng">
                <a:solidFill>
                  <a:schemeClr val="hlink"/>
                </a:solidFill>
                <a:hlinkClick r:id="rId8"/>
              </a:rPr>
              <a:t>Removing Phragmites from Wetlands</a:t>
            </a:r>
            <a:r>
              <a:rPr lang="en" sz="1200">
                <a:solidFill>
                  <a:schemeClr val="dk1"/>
                </a:solidFill>
              </a:rPr>
              <a:t> </a:t>
            </a:r>
          </a:p>
          <a:p>
            <a:pPr marL="457200" lvl="0" indent="-304800" rtl="0">
              <a:lnSpc>
                <a:spcPct val="115000"/>
              </a:lnSpc>
              <a:spcBef>
                <a:spcPts val="0"/>
              </a:spcBef>
              <a:buClr>
                <a:schemeClr val="dk1"/>
              </a:buClr>
              <a:buSzPct val="100000"/>
              <a:buChar char="●"/>
            </a:pPr>
            <a:r>
              <a:rPr lang="en" sz="1200" u="sng">
                <a:solidFill>
                  <a:schemeClr val="hlink"/>
                </a:solidFill>
                <a:hlinkClick r:id="rId9"/>
              </a:rPr>
              <a:t>Preventing Avian Botulism</a:t>
            </a:r>
            <a:r>
              <a:rPr lang="en"/>
              <a:t> </a:t>
            </a:r>
            <a:r>
              <a:rPr lang="en" sz="1200" u="sng">
                <a:solidFill>
                  <a:schemeClr val="accent5"/>
                </a:solidFill>
                <a:hlinkClick r:id="rId10"/>
              </a:rPr>
              <a:t>(extra article)</a:t>
            </a:r>
          </a:p>
          <a:p>
            <a:pPr marL="457200" lvl="0" indent="-304800" rtl="0">
              <a:lnSpc>
                <a:spcPct val="115000"/>
              </a:lnSpc>
              <a:spcBef>
                <a:spcPts val="0"/>
              </a:spcBef>
              <a:buClr>
                <a:schemeClr val="dk1"/>
              </a:buClr>
              <a:buSzPct val="100000"/>
              <a:buChar char="●"/>
            </a:pPr>
            <a:r>
              <a:rPr lang="en" sz="1200" u="sng">
                <a:solidFill>
                  <a:schemeClr val="hlink"/>
                </a:solidFill>
                <a:hlinkClick r:id="rId11"/>
              </a:rPr>
              <a:t>Wetland Management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a:spcBef>
                <a:spcPts val="0"/>
              </a:spcBef>
              <a:buNone/>
            </a:pPr>
            <a:r>
              <a:rPr lang="en"/>
              <a:t>GSL is shrinking, why should we care?</a:t>
            </a:r>
          </a:p>
        </p:txBody>
      </p:sp>
      <p:sp>
        <p:nvSpPr>
          <p:cNvPr id="138" name="Shape 138"/>
          <p:cNvSpPr txBox="1">
            <a:spLocks noGrp="1"/>
          </p:cNvSpPr>
          <p:nvPr>
            <p:ph type="body" idx="1"/>
          </p:nvPr>
        </p:nvSpPr>
        <p:spPr>
          <a:xfrm>
            <a:off x="353650" y="1142925"/>
            <a:ext cx="8520600" cy="3416400"/>
          </a:xfrm>
          <a:prstGeom prst="rect">
            <a:avLst/>
          </a:prstGeom>
        </p:spPr>
        <p:txBody>
          <a:bodyPr lIns="91425" tIns="91425" rIns="91425" bIns="91425" anchor="t" anchorCtr="0">
            <a:noAutofit/>
          </a:bodyPr>
          <a:lstStyle/>
          <a:p>
            <a:pPr lvl="0" rtl="0">
              <a:lnSpc>
                <a:spcPct val="100000"/>
              </a:lnSpc>
              <a:spcBef>
                <a:spcPts val="0"/>
              </a:spcBef>
              <a:spcAft>
                <a:spcPts val="0"/>
              </a:spcAft>
              <a:buClr>
                <a:schemeClr val="dk1"/>
              </a:buClr>
              <a:buSzPct val="100000"/>
              <a:buFont typeface="Arial"/>
              <a:buNone/>
            </a:pPr>
            <a:r>
              <a:rPr lang="en"/>
              <a:t>Work in a small group to fill in a cause and effect graphic organizer that summarizes the phenomenon: Great Salt Lake is shrinking.   </a:t>
            </a:r>
          </a:p>
          <a:p>
            <a:pPr lvl="0">
              <a:spcBef>
                <a:spcPts val="0"/>
              </a:spcBef>
              <a:buNone/>
            </a:pPr>
            <a:endParaRPr/>
          </a:p>
        </p:txBody>
      </p:sp>
      <p:grpSp>
        <p:nvGrpSpPr>
          <p:cNvPr id="139" name="Shape 139"/>
          <p:cNvGrpSpPr/>
          <p:nvPr/>
        </p:nvGrpSpPr>
        <p:grpSpPr>
          <a:xfrm>
            <a:off x="725275" y="1960800"/>
            <a:ext cx="7824250" cy="2518425"/>
            <a:chOff x="725275" y="1960800"/>
            <a:chExt cx="7824250" cy="2518425"/>
          </a:xfrm>
        </p:grpSpPr>
        <p:sp>
          <p:nvSpPr>
            <p:cNvPr id="140" name="Shape 140"/>
            <p:cNvSpPr/>
            <p:nvPr/>
          </p:nvSpPr>
          <p:spPr>
            <a:xfrm>
              <a:off x="3731200" y="2313875"/>
              <a:ext cx="1765500" cy="17082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b="1"/>
                <a:t>Great Salt Lake is shrinking.</a:t>
              </a:r>
            </a:p>
          </p:txBody>
        </p:sp>
        <p:sp>
          <p:nvSpPr>
            <p:cNvPr id="141" name="Shape 141"/>
            <p:cNvSpPr/>
            <p:nvPr/>
          </p:nvSpPr>
          <p:spPr>
            <a:xfrm>
              <a:off x="725275" y="2533375"/>
              <a:ext cx="2672100" cy="1488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b="1"/>
                <a:t>Cause:  </a:t>
              </a:r>
            </a:p>
            <a:p>
              <a:pPr lvl="0">
                <a:spcBef>
                  <a:spcPts val="0"/>
                </a:spcBef>
                <a:buNone/>
              </a:pPr>
              <a:endParaRPr/>
            </a:p>
          </p:txBody>
        </p:sp>
        <p:cxnSp>
          <p:nvCxnSpPr>
            <p:cNvPr id="142" name="Shape 142"/>
            <p:cNvCxnSpPr/>
            <p:nvPr/>
          </p:nvCxnSpPr>
          <p:spPr>
            <a:xfrm rot="10800000" flipH="1">
              <a:off x="5782875" y="2065800"/>
              <a:ext cx="505800" cy="295800"/>
            </a:xfrm>
            <a:prstGeom prst="straightConnector1">
              <a:avLst/>
            </a:prstGeom>
            <a:noFill/>
            <a:ln w="9525" cap="flat" cmpd="sng">
              <a:solidFill>
                <a:schemeClr val="dk2"/>
              </a:solidFill>
              <a:prstDash val="solid"/>
              <a:round/>
              <a:headEnd type="none" w="lg" len="lg"/>
              <a:tailEnd type="triangle" w="lg" len="lg"/>
            </a:ln>
          </p:spPr>
        </p:cxnSp>
        <p:cxnSp>
          <p:nvCxnSpPr>
            <p:cNvPr id="143" name="Shape 143"/>
            <p:cNvCxnSpPr/>
            <p:nvPr/>
          </p:nvCxnSpPr>
          <p:spPr>
            <a:xfrm>
              <a:off x="5792425" y="2848275"/>
              <a:ext cx="543900" cy="0"/>
            </a:xfrm>
            <a:prstGeom prst="straightConnector1">
              <a:avLst/>
            </a:prstGeom>
            <a:noFill/>
            <a:ln w="9525" cap="flat" cmpd="sng">
              <a:solidFill>
                <a:schemeClr val="dk2"/>
              </a:solidFill>
              <a:prstDash val="solid"/>
              <a:round/>
              <a:headEnd type="none" w="lg" len="lg"/>
              <a:tailEnd type="triangle" w="lg" len="lg"/>
            </a:ln>
          </p:spPr>
        </p:cxnSp>
        <p:cxnSp>
          <p:nvCxnSpPr>
            <p:cNvPr id="144" name="Shape 144"/>
            <p:cNvCxnSpPr/>
            <p:nvPr/>
          </p:nvCxnSpPr>
          <p:spPr>
            <a:xfrm>
              <a:off x="5725625" y="3392200"/>
              <a:ext cx="553500" cy="9600"/>
            </a:xfrm>
            <a:prstGeom prst="straightConnector1">
              <a:avLst/>
            </a:prstGeom>
            <a:noFill/>
            <a:ln w="9525" cap="flat" cmpd="sng">
              <a:solidFill>
                <a:schemeClr val="dk2"/>
              </a:solidFill>
              <a:prstDash val="solid"/>
              <a:round/>
              <a:headEnd type="none" w="lg" len="lg"/>
              <a:tailEnd type="triangle" w="lg" len="lg"/>
            </a:ln>
          </p:spPr>
        </p:cxnSp>
        <p:cxnSp>
          <p:nvCxnSpPr>
            <p:cNvPr id="145" name="Shape 145"/>
            <p:cNvCxnSpPr/>
            <p:nvPr/>
          </p:nvCxnSpPr>
          <p:spPr>
            <a:xfrm>
              <a:off x="5801975" y="3964775"/>
              <a:ext cx="534300" cy="286200"/>
            </a:xfrm>
            <a:prstGeom prst="straightConnector1">
              <a:avLst/>
            </a:prstGeom>
            <a:noFill/>
            <a:ln w="9525" cap="flat" cmpd="sng">
              <a:solidFill>
                <a:schemeClr val="dk2"/>
              </a:solidFill>
              <a:prstDash val="solid"/>
              <a:round/>
              <a:headEnd type="none" w="lg" len="lg"/>
              <a:tailEnd type="triangle" w="lg" len="lg"/>
            </a:ln>
          </p:spPr>
        </p:cxnSp>
        <p:sp>
          <p:nvSpPr>
            <p:cNvPr id="146" name="Shape 146"/>
            <p:cNvSpPr/>
            <p:nvPr/>
          </p:nvSpPr>
          <p:spPr>
            <a:xfrm>
              <a:off x="6784025" y="1960800"/>
              <a:ext cx="1765500" cy="400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000" b="1"/>
                <a:t>Effect 1:</a:t>
              </a:r>
              <a:r>
                <a:rPr lang="en" sz="1000"/>
                <a:t> </a:t>
              </a:r>
            </a:p>
          </p:txBody>
        </p:sp>
        <p:sp>
          <p:nvSpPr>
            <p:cNvPr id="147" name="Shape 147"/>
            <p:cNvSpPr/>
            <p:nvPr/>
          </p:nvSpPr>
          <p:spPr>
            <a:xfrm>
              <a:off x="6784025" y="2695300"/>
              <a:ext cx="1765500" cy="400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000" b="1"/>
                <a:t>Effect 2:</a:t>
              </a:r>
              <a:r>
                <a:rPr lang="en" sz="1000"/>
                <a:t> </a:t>
              </a:r>
            </a:p>
          </p:txBody>
        </p:sp>
        <p:sp>
          <p:nvSpPr>
            <p:cNvPr id="148" name="Shape 148"/>
            <p:cNvSpPr/>
            <p:nvPr/>
          </p:nvSpPr>
          <p:spPr>
            <a:xfrm>
              <a:off x="6784025" y="3304675"/>
              <a:ext cx="1765500" cy="400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000" b="1"/>
                <a:t>Effect 3:</a:t>
              </a:r>
              <a:r>
                <a:rPr lang="en" sz="1000"/>
                <a:t> </a:t>
              </a:r>
            </a:p>
          </p:txBody>
        </p:sp>
        <p:sp>
          <p:nvSpPr>
            <p:cNvPr id="149" name="Shape 149"/>
            <p:cNvSpPr/>
            <p:nvPr/>
          </p:nvSpPr>
          <p:spPr>
            <a:xfrm>
              <a:off x="6784025" y="4078425"/>
              <a:ext cx="1765500" cy="400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000" b="1"/>
                <a:t>Effect 4:</a:t>
              </a:r>
              <a:r>
                <a:rPr lang="en" sz="1000"/>
                <a:t>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rtl="0">
              <a:spcBef>
                <a:spcPts val="0"/>
              </a:spcBef>
              <a:buNone/>
            </a:pPr>
            <a:r>
              <a:rPr lang="en"/>
              <a:t>GSL is shrinking, why should we care?</a:t>
            </a:r>
          </a:p>
        </p:txBody>
      </p:sp>
      <p:sp>
        <p:nvSpPr>
          <p:cNvPr id="155" name="Shape 15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Your task is to </a:t>
            </a:r>
            <a:r>
              <a:rPr lang="en" b="1"/>
              <a:t>write an argument</a:t>
            </a:r>
            <a:r>
              <a:rPr lang="en"/>
              <a:t> for what we should do and why it is important to preserve the GSL ecosystem.  Use the following prompt to prepare your written argument.</a:t>
            </a:r>
          </a:p>
          <a:p>
            <a:pPr lvl="0" rtl="0">
              <a:lnSpc>
                <a:spcPct val="100000"/>
              </a:lnSpc>
              <a:spcBef>
                <a:spcPts val="0"/>
              </a:spcBef>
              <a:spcAft>
                <a:spcPts val="0"/>
              </a:spcAft>
              <a:buNone/>
            </a:pPr>
            <a:r>
              <a:rPr lang="en" sz="1400" i="1">
                <a:solidFill>
                  <a:schemeClr val="dk1"/>
                </a:solidFill>
              </a:rPr>
              <a:t>Your local representative from the Utah legislature is hosting a town hall meeting.  One of the issues that will be discussed at the meeting is water use.  Prepare an argument for why we should reduce the amount of water that is being diverted from GSL’s tributaries.  Convince your legislator that allowing more freshwater to reach the lake is necessary for preserving the GSL ecosystem. </a:t>
            </a:r>
          </a:p>
          <a:p>
            <a:pPr lvl="0" rtl="0">
              <a:lnSpc>
                <a:spcPct val="100000"/>
              </a:lnSpc>
              <a:spcBef>
                <a:spcPts val="0"/>
              </a:spcBef>
              <a:spcAft>
                <a:spcPts val="0"/>
              </a:spcAft>
              <a:buNone/>
            </a:pPr>
            <a:endParaRPr sz="1400">
              <a:solidFill>
                <a:schemeClr val="dk1"/>
              </a:solidFill>
            </a:endParaRPr>
          </a:p>
          <a:p>
            <a:pPr lvl="0" rtl="0">
              <a:lnSpc>
                <a:spcPct val="100000"/>
              </a:lnSpc>
              <a:spcBef>
                <a:spcPts val="0"/>
              </a:spcBef>
              <a:spcAft>
                <a:spcPts val="0"/>
              </a:spcAft>
              <a:buNone/>
            </a:pPr>
            <a:r>
              <a:rPr lang="en" sz="1400" i="1">
                <a:solidFill>
                  <a:schemeClr val="dk1"/>
                </a:solidFill>
              </a:rPr>
              <a:t>Be sure your argument has a claim, and that you provide evidence and reasoning based on what you have learned about GSL to support your claim.  </a:t>
            </a:r>
            <a:r>
              <a:rPr lang="en" sz="1400">
                <a:solidFill>
                  <a:schemeClr val="dk1"/>
                </a:solidFill>
              </a:rPr>
              <a:t> </a:t>
            </a:r>
          </a:p>
          <a:p>
            <a:pPr lvl="0" rtl="0">
              <a:spcBef>
                <a:spcPts val="0"/>
              </a:spcBef>
              <a:spcAft>
                <a:spcPts val="0"/>
              </a:spcAft>
              <a:buNone/>
            </a:pPr>
            <a:endParaRPr sz="1100">
              <a:solidFill>
                <a:schemeClr val="dk1"/>
              </a:solidFill>
            </a:endParaRPr>
          </a:p>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rtl="0">
              <a:spcBef>
                <a:spcPts val="0"/>
              </a:spcBef>
              <a:buNone/>
            </a:pPr>
            <a:r>
              <a:rPr lang="en"/>
              <a:t>Great Salt Lake: A Changing Lake - Standards</a:t>
            </a:r>
          </a:p>
        </p:txBody>
      </p:sp>
      <p:sp>
        <p:nvSpPr>
          <p:cNvPr id="61" name="Shape 61"/>
          <p:cNvSpPr txBox="1">
            <a:spLocks noGrp="1"/>
          </p:cNvSpPr>
          <p:nvPr>
            <p:ph type="body" idx="1"/>
          </p:nvPr>
        </p:nvSpPr>
        <p:spPr>
          <a:xfrm>
            <a:off x="311700" y="1152475"/>
            <a:ext cx="8520600" cy="38271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b="1">
                <a:solidFill>
                  <a:schemeClr val="dk1"/>
                </a:solidFill>
              </a:rPr>
              <a:t>6.4.5 </a:t>
            </a:r>
            <a:r>
              <a:rPr lang="en" i="1">
                <a:solidFill>
                  <a:schemeClr val="dk1"/>
                </a:solidFill>
              </a:rPr>
              <a:t>Evaluate competing design solutions</a:t>
            </a:r>
            <a:r>
              <a:rPr lang="en">
                <a:solidFill>
                  <a:schemeClr val="dk1"/>
                </a:solidFill>
              </a:rPr>
              <a:t> for preserving ecosystem services that protect resources and biodiversity based on how well the solutions maintain </a:t>
            </a:r>
            <a:r>
              <a:rPr lang="en" u="sng">
                <a:solidFill>
                  <a:schemeClr val="dk1"/>
                </a:solidFill>
              </a:rPr>
              <a:t>stability</a:t>
            </a:r>
            <a:r>
              <a:rPr lang="en">
                <a:solidFill>
                  <a:schemeClr val="dk1"/>
                </a:solidFill>
              </a:rPr>
              <a:t> within the ecosystem. Emphasize</a:t>
            </a:r>
            <a:r>
              <a:rPr lang="en" b="1">
                <a:solidFill>
                  <a:schemeClr val="dk1"/>
                </a:solidFill>
              </a:rPr>
              <a:t> obtaining, evaluating, and communicating </a:t>
            </a:r>
            <a:r>
              <a:rPr lang="en">
                <a:solidFill>
                  <a:schemeClr val="dk1"/>
                </a:solidFill>
              </a:rPr>
              <a:t>information of differing design solutions. Examples could include policies affecting ecosystems, responding to invasive species or solutions for the preservation of ecosystem resources specific to Utah, such as air and water quality and prevention of soil erosion.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a:solidFill>
            <a:srgbClr val="6FA8DC"/>
          </a:solidFill>
        </p:spPr>
        <p:txBody>
          <a:bodyPr lIns="91425" tIns="91425" rIns="91425" bIns="91425" anchor="t" anchorCtr="0">
            <a:noAutofit/>
          </a:bodyPr>
          <a:lstStyle/>
          <a:p>
            <a:pPr lvl="0" rtl="0">
              <a:spcBef>
                <a:spcPts val="0"/>
              </a:spcBef>
              <a:buNone/>
            </a:pPr>
            <a:r>
              <a:rPr lang="en"/>
              <a:t>Great Salt Lake Ecosystem Lesson Timeframe</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100000"/>
              </a:lnSpc>
              <a:spcBef>
                <a:spcPts val="0"/>
              </a:spcBef>
              <a:spcAft>
                <a:spcPts val="1000"/>
              </a:spcAft>
              <a:buClr>
                <a:schemeClr val="dk1"/>
              </a:buClr>
              <a:buSzPct val="61111"/>
              <a:buFont typeface="Arial"/>
              <a:buNone/>
            </a:pPr>
            <a:r>
              <a:rPr lang="en" b="1">
                <a:solidFill>
                  <a:schemeClr val="dk1"/>
                </a:solidFill>
              </a:rPr>
              <a:t>Day 1:  Engage</a:t>
            </a:r>
            <a:r>
              <a:rPr lang="en">
                <a:solidFill>
                  <a:schemeClr val="dk1"/>
                </a:solidFill>
              </a:rPr>
              <a:t> with a shrinking lake</a:t>
            </a:r>
          </a:p>
          <a:p>
            <a:pPr lvl="0" rtl="0">
              <a:lnSpc>
                <a:spcPct val="100000"/>
              </a:lnSpc>
              <a:spcBef>
                <a:spcPts val="0"/>
              </a:spcBef>
              <a:spcAft>
                <a:spcPts val="1000"/>
              </a:spcAft>
              <a:buClr>
                <a:schemeClr val="dk1"/>
              </a:buClr>
              <a:buSzPct val="61111"/>
              <a:buFont typeface="Arial"/>
              <a:buNone/>
            </a:pPr>
            <a:r>
              <a:rPr lang="en" b="1">
                <a:solidFill>
                  <a:schemeClr val="dk1"/>
                </a:solidFill>
              </a:rPr>
              <a:t>Day 2 </a:t>
            </a:r>
            <a:r>
              <a:rPr lang="en">
                <a:solidFill>
                  <a:schemeClr val="dk1"/>
                </a:solidFill>
              </a:rPr>
              <a:t>(with follow up observations): </a:t>
            </a:r>
            <a:r>
              <a:rPr lang="en" b="1">
                <a:solidFill>
                  <a:schemeClr val="dk1"/>
                </a:solidFill>
              </a:rPr>
              <a:t>Explore</a:t>
            </a:r>
            <a:r>
              <a:rPr lang="en">
                <a:solidFill>
                  <a:schemeClr val="dk1"/>
                </a:solidFill>
              </a:rPr>
              <a:t> the causes of the shrinking lake with an article and lake model</a:t>
            </a:r>
          </a:p>
          <a:p>
            <a:pPr lvl="0" rtl="0">
              <a:lnSpc>
                <a:spcPct val="100000"/>
              </a:lnSpc>
              <a:spcBef>
                <a:spcPts val="0"/>
              </a:spcBef>
              <a:spcAft>
                <a:spcPts val="1000"/>
              </a:spcAft>
              <a:buClr>
                <a:schemeClr val="dk1"/>
              </a:buClr>
              <a:buSzPct val="61111"/>
              <a:buFont typeface="Arial"/>
              <a:buNone/>
            </a:pPr>
            <a:r>
              <a:rPr lang="en" b="1">
                <a:solidFill>
                  <a:schemeClr val="dk1"/>
                </a:solidFill>
              </a:rPr>
              <a:t>Day 3: Explain 1</a:t>
            </a:r>
            <a:r>
              <a:rPr lang="en">
                <a:solidFill>
                  <a:schemeClr val="dk1"/>
                </a:solidFill>
              </a:rPr>
              <a:t> the effects of the shrinking lake with the bird game</a:t>
            </a:r>
          </a:p>
          <a:p>
            <a:pPr lvl="0" rtl="0">
              <a:lnSpc>
                <a:spcPct val="100000"/>
              </a:lnSpc>
              <a:spcBef>
                <a:spcPts val="0"/>
              </a:spcBef>
              <a:spcAft>
                <a:spcPts val="1000"/>
              </a:spcAft>
              <a:buClr>
                <a:schemeClr val="dk1"/>
              </a:buClr>
              <a:buSzPct val="61111"/>
              <a:buFont typeface="Arial"/>
              <a:buNone/>
            </a:pPr>
            <a:r>
              <a:rPr lang="en" b="1">
                <a:solidFill>
                  <a:schemeClr val="dk1"/>
                </a:solidFill>
              </a:rPr>
              <a:t>Day 4:  Explain 2 </a:t>
            </a:r>
            <a:r>
              <a:rPr lang="en">
                <a:solidFill>
                  <a:schemeClr val="dk1"/>
                </a:solidFill>
              </a:rPr>
              <a:t>the effects of the shrinking lake with research on ecosystem services</a:t>
            </a:r>
          </a:p>
          <a:p>
            <a:pPr lvl="0" rtl="0">
              <a:lnSpc>
                <a:spcPct val="100000"/>
              </a:lnSpc>
              <a:spcBef>
                <a:spcPts val="0"/>
              </a:spcBef>
              <a:spcAft>
                <a:spcPts val="1000"/>
              </a:spcAft>
              <a:buClr>
                <a:schemeClr val="dk1"/>
              </a:buClr>
              <a:buSzPct val="61111"/>
              <a:buFont typeface="Arial"/>
              <a:buNone/>
            </a:pPr>
            <a:r>
              <a:rPr lang="en" b="1">
                <a:solidFill>
                  <a:schemeClr val="dk1"/>
                </a:solidFill>
              </a:rPr>
              <a:t>Day 5 - 6:  Elaborate </a:t>
            </a:r>
            <a:r>
              <a:rPr lang="en">
                <a:solidFill>
                  <a:schemeClr val="dk1"/>
                </a:solidFill>
              </a:rPr>
              <a:t>with evaluating projects to preserve the lake</a:t>
            </a:r>
            <a:r>
              <a:rPr lang="en" b="1">
                <a:solidFill>
                  <a:schemeClr val="dk1"/>
                </a:solidFill>
              </a:rPr>
              <a:t> </a:t>
            </a:r>
          </a:p>
          <a:p>
            <a:pPr lvl="0" rtl="0">
              <a:lnSpc>
                <a:spcPct val="100000"/>
              </a:lnSpc>
              <a:spcBef>
                <a:spcPts val="0"/>
              </a:spcBef>
              <a:spcAft>
                <a:spcPts val="1000"/>
              </a:spcAft>
              <a:buClr>
                <a:schemeClr val="dk1"/>
              </a:buClr>
              <a:buSzPct val="61111"/>
              <a:buFont typeface="Arial"/>
              <a:buNone/>
            </a:pPr>
            <a:r>
              <a:rPr lang="en" b="1">
                <a:solidFill>
                  <a:schemeClr val="dk1"/>
                </a:solidFill>
              </a:rPr>
              <a:t>Day 7: Evaluate </a:t>
            </a:r>
            <a:r>
              <a:rPr lang="en">
                <a:solidFill>
                  <a:schemeClr val="dk1"/>
                </a:solidFill>
              </a:rPr>
              <a:t>with an argument for why we should not divert more water from GSL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311708" y="744575"/>
            <a:ext cx="8520600" cy="2052600"/>
          </a:xfrm>
          <a:prstGeom prst="rect">
            <a:avLst/>
          </a:prstGeom>
          <a:solidFill>
            <a:srgbClr val="6D9EEB"/>
          </a:solidFill>
        </p:spPr>
        <p:txBody>
          <a:bodyPr lIns="91425" tIns="91425" rIns="91425" bIns="91425" anchor="b" anchorCtr="0">
            <a:noAutofit/>
          </a:bodyPr>
          <a:lstStyle/>
          <a:p>
            <a:pPr lvl="0" rtl="0">
              <a:spcBef>
                <a:spcPts val="0"/>
              </a:spcBef>
              <a:buNone/>
            </a:pPr>
            <a:r>
              <a:rPr lang="en"/>
              <a:t>6th Grade Strand 4</a:t>
            </a:r>
          </a:p>
        </p:txBody>
      </p:sp>
      <p:sp>
        <p:nvSpPr>
          <p:cNvPr id="73" name="Shape 73"/>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rtl="0">
              <a:spcBef>
                <a:spcPts val="0"/>
              </a:spcBef>
              <a:buNone/>
            </a:pPr>
            <a:r>
              <a:rPr lang="en"/>
              <a:t>Great Salt Lake: A Changing Lake - Student Slides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a:spcBef>
                <a:spcPts val="0"/>
              </a:spcBef>
              <a:buNone/>
            </a:pPr>
            <a:r>
              <a:rPr lang="en"/>
              <a:t>How is Great Salt Lake changing?</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spcAft>
                <a:spcPts val="1000"/>
              </a:spcAft>
              <a:buAutoNum type="arabicPeriod"/>
            </a:pPr>
            <a:r>
              <a:rPr lang="en"/>
              <a:t> Analyze and discuss the data set on changes to Great Salt Lake.  </a:t>
            </a:r>
          </a:p>
          <a:p>
            <a:pPr marL="457200" lvl="0" indent="-228600" rtl="0">
              <a:spcBef>
                <a:spcPts val="0"/>
              </a:spcBef>
              <a:buAutoNum type="arabicPeriod"/>
            </a:pPr>
            <a:r>
              <a:rPr lang="en"/>
              <a:t>Develop a claim about how GSL has changed.  Support your claim using evidence from the data set.</a:t>
            </a:r>
          </a:p>
          <a:p>
            <a:pPr lvl="0" rtl="0">
              <a:spcBef>
                <a:spcPts val="0"/>
              </a:spcBef>
              <a:buNone/>
            </a:pPr>
            <a:endParaRPr/>
          </a:p>
          <a:p>
            <a:pPr lvl="0">
              <a:spcBef>
                <a:spcPts val="0"/>
              </a:spcBef>
              <a:buNone/>
            </a:pPr>
            <a:endParaRPr/>
          </a:p>
        </p:txBody>
      </p:sp>
      <p:pic>
        <p:nvPicPr>
          <p:cNvPr id="80" name="Shape 80"/>
          <p:cNvPicPr preferRelativeResize="0"/>
          <p:nvPr/>
        </p:nvPicPr>
        <p:blipFill>
          <a:blip r:embed="rId3">
            <a:alphaModFix/>
          </a:blip>
          <a:stretch>
            <a:fillRect/>
          </a:stretch>
        </p:blipFill>
        <p:spPr>
          <a:xfrm>
            <a:off x="311700" y="3721350"/>
            <a:ext cx="1689375" cy="1176625"/>
          </a:xfrm>
          <a:prstGeom prst="rect">
            <a:avLst/>
          </a:prstGeom>
          <a:noFill/>
          <a:ln>
            <a:noFill/>
          </a:ln>
        </p:spPr>
      </p:pic>
      <p:pic>
        <p:nvPicPr>
          <p:cNvPr id="81" name="Shape 81"/>
          <p:cNvPicPr preferRelativeResize="0"/>
          <p:nvPr/>
        </p:nvPicPr>
        <p:blipFill>
          <a:blip r:embed="rId4">
            <a:alphaModFix/>
          </a:blip>
          <a:stretch>
            <a:fillRect/>
          </a:stretch>
        </p:blipFill>
        <p:spPr>
          <a:xfrm>
            <a:off x="2080325" y="3751937"/>
            <a:ext cx="1608939" cy="1115449"/>
          </a:xfrm>
          <a:prstGeom prst="rect">
            <a:avLst/>
          </a:prstGeom>
          <a:noFill/>
          <a:ln>
            <a:noFill/>
          </a:ln>
        </p:spPr>
      </p:pic>
      <p:pic>
        <p:nvPicPr>
          <p:cNvPr id="82" name="Shape 82"/>
          <p:cNvPicPr preferRelativeResize="0"/>
          <p:nvPr/>
        </p:nvPicPr>
        <p:blipFill>
          <a:blip r:embed="rId5">
            <a:alphaModFix/>
          </a:blip>
          <a:stretch>
            <a:fillRect/>
          </a:stretch>
        </p:blipFill>
        <p:spPr>
          <a:xfrm>
            <a:off x="3768525" y="3690749"/>
            <a:ext cx="1516891" cy="1176624"/>
          </a:xfrm>
          <a:prstGeom prst="rect">
            <a:avLst/>
          </a:prstGeom>
          <a:noFill/>
          <a:ln w="9525" cap="flat" cmpd="sng">
            <a:solidFill>
              <a:srgbClr val="000000"/>
            </a:solidFill>
            <a:prstDash val="solid"/>
            <a:round/>
            <a:headEnd type="none" w="med" len="med"/>
            <a:tailEnd type="none" w="med" len="med"/>
          </a:ln>
        </p:spPr>
      </p:pic>
      <p:pic>
        <p:nvPicPr>
          <p:cNvPr id="83" name="Shape 83"/>
          <p:cNvPicPr preferRelativeResize="0"/>
          <p:nvPr/>
        </p:nvPicPr>
        <p:blipFill>
          <a:blip r:embed="rId6">
            <a:alphaModFix/>
          </a:blip>
          <a:stretch>
            <a:fillRect/>
          </a:stretch>
        </p:blipFill>
        <p:spPr>
          <a:xfrm>
            <a:off x="5419100" y="2936751"/>
            <a:ext cx="1200124" cy="1930625"/>
          </a:xfrm>
          <a:prstGeom prst="rect">
            <a:avLst/>
          </a:prstGeom>
          <a:noFill/>
          <a:ln w="9525" cap="flat" cmpd="sng">
            <a:solidFill>
              <a:srgbClr val="000000"/>
            </a:solidFill>
            <a:prstDash val="solid"/>
            <a:round/>
            <a:headEnd type="none" w="med" len="med"/>
            <a:tailEnd type="none" w="med" len="med"/>
          </a:ln>
        </p:spPr>
      </p:pic>
      <p:pic>
        <p:nvPicPr>
          <p:cNvPr id="84" name="Shape 84"/>
          <p:cNvPicPr preferRelativeResize="0"/>
          <p:nvPr/>
        </p:nvPicPr>
        <p:blipFill>
          <a:blip r:embed="rId7">
            <a:alphaModFix/>
          </a:blip>
          <a:stretch>
            <a:fillRect/>
          </a:stretch>
        </p:blipFill>
        <p:spPr>
          <a:xfrm>
            <a:off x="6810350" y="3839400"/>
            <a:ext cx="1773950" cy="1027974"/>
          </a:xfrm>
          <a:prstGeom prst="rect">
            <a:avLst/>
          </a:prstGeom>
          <a:noFill/>
          <a:ln>
            <a:noFill/>
          </a:ln>
        </p:spPr>
      </p:pic>
      <p:sp>
        <p:nvSpPr>
          <p:cNvPr id="85" name="Shape 85"/>
          <p:cNvSpPr txBox="1"/>
          <p:nvPr/>
        </p:nvSpPr>
        <p:spPr>
          <a:xfrm>
            <a:off x="429450" y="3305450"/>
            <a:ext cx="1608900" cy="3150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u="sng">
                <a:solidFill>
                  <a:schemeClr val="hlink"/>
                </a:solidFill>
                <a:hlinkClick r:id="rId8"/>
              </a:rPr>
              <a:t>Time lapse video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a:spcBef>
                <a:spcPts val="0"/>
              </a:spcBef>
              <a:buNone/>
            </a:pPr>
            <a:r>
              <a:rPr lang="en"/>
              <a:t>What is causing GSL to shrink?</a:t>
            </a:r>
          </a:p>
        </p:txBody>
      </p:sp>
      <p:sp>
        <p:nvSpPr>
          <p:cNvPr id="91" name="Shape 91"/>
          <p:cNvSpPr txBox="1">
            <a:spLocks noGrp="1"/>
          </p:cNvSpPr>
          <p:nvPr>
            <p:ph type="body" idx="1"/>
          </p:nvPr>
        </p:nvSpPr>
        <p:spPr>
          <a:xfrm>
            <a:off x="311700" y="1035005"/>
            <a:ext cx="8520600" cy="3416400"/>
          </a:xfrm>
          <a:prstGeom prst="rect">
            <a:avLst/>
          </a:prstGeom>
        </p:spPr>
        <p:txBody>
          <a:bodyPr lIns="91425" tIns="91425" rIns="91425" bIns="91425" anchor="t" anchorCtr="0">
            <a:noAutofit/>
          </a:bodyPr>
          <a:lstStyle/>
          <a:p>
            <a:pPr lvl="0">
              <a:spcBef>
                <a:spcPts val="0"/>
              </a:spcBef>
              <a:buNone/>
            </a:pPr>
            <a:r>
              <a:rPr lang="en" dirty="0"/>
              <a:t>Your task is to help to develop and then use a </a:t>
            </a:r>
            <a:r>
              <a:rPr lang="en" b="1" dirty="0"/>
              <a:t>model</a:t>
            </a:r>
            <a:r>
              <a:rPr lang="en" dirty="0"/>
              <a:t> to explain why the water levels in GSL are dropping.  </a:t>
            </a:r>
          </a:p>
          <a:p>
            <a:pPr lvl="0">
              <a:spcBef>
                <a:spcPts val="0"/>
              </a:spcBef>
              <a:buNone/>
            </a:pPr>
            <a:endParaRPr dirty="0"/>
          </a:p>
          <a:p>
            <a:pPr lvl="0">
              <a:spcBef>
                <a:spcPts val="0"/>
              </a:spcBef>
              <a:buNone/>
            </a:pPr>
            <a:r>
              <a:rPr lang="en" dirty="0"/>
              <a:t>Begin by reading the article, </a:t>
            </a:r>
            <a:r>
              <a:rPr lang="en" i="1" u="sng" dirty="0">
                <a:solidFill>
                  <a:schemeClr val="hlink"/>
                </a:solidFill>
                <a:hlinkClick r:id="rId3"/>
              </a:rPr>
              <a:t>Is drought to blame for drop in Utah’s Great Salt Lake?  Not likely</a:t>
            </a:r>
            <a:r>
              <a:rPr lang="en" i="1" dirty="0"/>
              <a:t>.  </a:t>
            </a:r>
            <a:r>
              <a:rPr lang="en" dirty="0"/>
              <a:t>What factors are causing the drop in GSL’s water level?</a:t>
            </a:r>
          </a:p>
          <a:p>
            <a:pPr lvl="0">
              <a:spcBef>
                <a:spcPts val="0"/>
              </a:spcBef>
              <a:buNone/>
            </a:pPr>
            <a:endParaRPr dirty="0"/>
          </a:p>
          <a:p>
            <a:pPr lvl="0">
              <a:spcBef>
                <a:spcPts val="0"/>
              </a:spcBef>
              <a:buNone/>
            </a:pPr>
            <a:r>
              <a:rPr lang="en" dirty="0"/>
              <a:t>Develop a model:  How can you use a petri dish to model changes in GSL’s water level?  How much water will you start with?  What should the salinity of the water be? Will you add water to the model?  Will you remove water from the model?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a:spcBef>
                <a:spcPts val="0"/>
              </a:spcBef>
              <a:buNone/>
            </a:pPr>
            <a:r>
              <a:rPr lang="en" sz="2600"/>
              <a:t>How will a shrinking lake affect the organisms in GSL?</a:t>
            </a:r>
          </a:p>
        </p:txBody>
      </p:sp>
      <p:sp>
        <p:nvSpPr>
          <p:cNvPr id="97" name="Shape 97"/>
          <p:cNvSpPr txBox="1">
            <a:spLocks noGrp="1"/>
          </p:cNvSpPr>
          <p:nvPr>
            <p:ph type="body" idx="1"/>
          </p:nvPr>
        </p:nvSpPr>
        <p:spPr>
          <a:xfrm>
            <a:off x="311700" y="1025455"/>
            <a:ext cx="8520600" cy="3416400"/>
          </a:xfrm>
          <a:prstGeom prst="rect">
            <a:avLst/>
          </a:prstGeom>
        </p:spPr>
        <p:txBody>
          <a:bodyPr lIns="91425" tIns="91425" rIns="91425" bIns="91425" anchor="t" anchorCtr="0">
            <a:noAutofit/>
          </a:bodyPr>
          <a:lstStyle/>
          <a:p>
            <a:pPr lvl="0">
              <a:spcBef>
                <a:spcPts val="0"/>
              </a:spcBef>
              <a:spcAft>
                <a:spcPts val="800"/>
              </a:spcAft>
              <a:buNone/>
            </a:pPr>
            <a:r>
              <a:rPr lang="en" dirty="0"/>
              <a:t>Play the GSL Bird Game by visiting all 4 stations with your group.</a:t>
            </a:r>
          </a:p>
          <a:p>
            <a:pPr marL="457200" lvl="0" indent="-228600" rtl="0">
              <a:spcBef>
                <a:spcPts val="0"/>
              </a:spcBef>
              <a:spcAft>
                <a:spcPts val="800"/>
              </a:spcAft>
              <a:buAutoNum type="arabicPeriod"/>
            </a:pPr>
            <a:r>
              <a:rPr lang="en" dirty="0"/>
              <a:t>Begin with the normal lake level station card.</a:t>
            </a:r>
          </a:p>
          <a:p>
            <a:pPr marL="457200" lvl="0" indent="-228600" rtl="0">
              <a:spcBef>
                <a:spcPts val="0"/>
              </a:spcBef>
              <a:spcAft>
                <a:spcPts val="800"/>
              </a:spcAft>
              <a:buAutoNum type="arabicPeriod"/>
            </a:pPr>
            <a:r>
              <a:rPr lang="en" dirty="0"/>
              <a:t>Read the background information out loud.</a:t>
            </a:r>
          </a:p>
          <a:p>
            <a:pPr marL="457200" lvl="0" indent="-228600" rtl="0">
              <a:spcBef>
                <a:spcPts val="0"/>
              </a:spcBef>
              <a:spcAft>
                <a:spcPts val="800"/>
              </a:spcAft>
              <a:buAutoNum type="arabicPeriod"/>
            </a:pPr>
            <a:r>
              <a:rPr lang="en" dirty="0"/>
              <a:t>Take a bean.  This represents your bird “life”.</a:t>
            </a:r>
          </a:p>
          <a:p>
            <a:pPr marL="457200" lvl="0" indent="-228600" rtl="0">
              <a:spcBef>
                <a:spcPts val="0"/>
              </a:spcBef>
              <a:spcAft>
                <a:spcPts val="800"/>
              </a:spcAft>
              <a:buAutoNum type="arabicPeriod"/>
            </a:pPr>
            <a:r>
              <a:rPr lang="en" dirty="0"/>
              <a:t>Take turns rolling the dice and read the card to learn your fate.  </a:t>
            </a:r>
          </a:p>
          <a:p>
            <a:pPr marL="457200" lvl="0" indent="-228600" rtl="0">
              <a:spcBef>
                <a:spcPts val="0"/>
              </a:spcBef>
              <a:spcAft>
                <a:spcPts val="800"/>
              </a:spcAft>
              <a:buAutoNum type="arabicPeriod"/>
            </a:pPr>
            <a:r>
              <a:rPr lang="en" dirty="0"/>
              <a:t>If you survived, roll the dice a second time.</a:t>
            </a:r>
          </a:p>
          <a:p>
            <a:pPr marL="457200" lvl="0" indent="-228600" rtl="0">
              <a:spcBef>
                <a:spcPts val="0"/>
              </a:spcBef>
              <a:spcAft>
                <a:spcPts val="800"/>
              </a:spcAft>
              <a:buAutoNum type="arabicPeriod"/>
            </a:pPr>
            <a:r>
              <a:rPr lang="en" dirty="0"/>
              <a:t>Fill in your data recording sheet.  How many birds started at the station?  How many survived?  What happened to you?</a:t>
            </a:r>
          </a:p>
          <a:p>
            <a:pPr marL="457200" lvl="0" indent="-228600">
              <a:spcBef>
                <a:spcPts val="0"/>
              </a:spcBef>
              <a:spcAft>
                <a:spcPts val="800"/>
              </a:spcAft>
              <a:buAutoNum type="arabicPeriod"/>
            </a:pPr>
            <a:r>
              <a:rPr lang="en" dirty="0"/>
              <a:t>Restart the game with new beans.  Repeat steps 4 - 7 with the low lake level station card.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a:solidFill>
            <a:srgbClr val="6D9EEB"/>
          </a:solidFill>
        </p:spPr>
        <p:txBody>
          <a:bodyPr lIns="91425" tIns="91425" rIns="91425" bIns="91425" anchor="t" anchorCtr="0">
            <a:noAutofit/>
          </a:bodyPr>
          <a:lstStyle/>
          <a:p>
            <a:pPr lvl="0" rtl="0">
              <a:spcBef>
                <a:spcPts val="0"/>
              </a:spcBef>
              <a:buNone/>
            </a:pPr>
            <a:r>
              <a:rPr lang="en" sz="2600"/>
              <a:t>How will a shrinking lake affect the organisms in GSL?</a:t>
            </a:r>
          </a:p>
        </p:txBody>
      </p:sp>
      <p:sp>
        <p:nvSpPr>
          <p:cNvPr id="103" name="Shape 103"/>
          <p:cNvSpPr txBox="1">
            <a:spLocks noGrp="1"/>
          </p:cNvSpPr>
          <p:nvPr>
            <p:ph type="body" idx="1"/>
          </p:nvPr>
        </p:nvSpPr>
        <p:spPr>
          <a:xfrm>
            <a:off x="311700" y="1142925"/>
            <a:ext cx="8520600" cy="3604200"/>
          </a:xfrm>
          <a:prstGeom prst="rect">
            <a:avLst/>
          </a:prstGeom>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b="1">
                <a:solidFill>
                  <a:schemeClr val="dk1"/>
                </a:solidFill>
              </a:rPr>
              <a:t>Analysis Questions: </a:t>
            </a:r>
          </a:p>
          <a:p>
            <a:pPr marL="457200" lvl="0" indent="-304800" rtl="0">
              <a:spcBef>
                <a:spcPts val="0"/>
              </a:spcBef>
              <a:spcAft>
                <a:spcPts val="0"/>
              </a:spcAft>
              <a:buClr>
                <a:schemeClr val="dk1"/>
              </a:buClr>
              <a:buSzPct val="100000"/>
              <a:buAutoNum type="arabicPeriod"/>
            </a:pPr>
            <a:r>
              <a:rPr lang="en" sz="1200">
                <a:solidFill>
                  <a:schemeClr val="dk1"/>
                </a:solidFill>
              </a:rPr>
              <a:t> Review your data.  What patterns do you notice?  </a:t>
            </a:r>
          </a:p>
          <a:p>
            <a:pPr marL="457200" lvl="0" indent="-304800" rtl="0">
              <a:spcBef>
                <a:spcPts val="0"/>
              </a:spcBef>
              <a:spcAft>
                <a:spcPts val="0"/>
              </a:spcAft>
              <a:buClr>
                <a:schemeClr val="dk1"/>
              </a:buClr>
              <a:buSzPct val="100000"/>
              <a:buAutoNum type="arabicPeriod"/>
            </a:pPr>
            <a:r>
              <a:rPr lang="en" sz="1200">
                <a:solidFill>
                  <a:schemeClr val="dk1"/>
                </a:solidFill>
              </a:rPr>
              <a:t>How did the number of birds that survived differ between the normal lake level game and the low lake level game?</a:t>
            </a:r>
          </a:p>
          <a:p>
            <a:pPr marL="457200" lvl="0" indent="-304800" rtl="0">
              <a:spcBef>
                <a:spcPts val="0"/>
              </a:spcBef>
              <a:spcAft>
                <a:spcPts val="0"/>
              </a:spcAft>
              <a:buClr>
                <a:schemeClr val="dk1"/>
              </a:buClr>
              <a:buSzPct val="100000"/>
              <a:buAutoNum type="arabicPeriod"/>
            </a:pPr>
            <a:r>
              <a:rPr lang="en" sz="1200">
                <a:solidFill>
                  <a:schemeClr val="dk1"/>
                </a:solidFill>
              </a:rPr>
              <a:t> What caused birds to not survive during the low lake level game?</a:t>
            </a:r>
          </a:p>
          <a:p>
            <a:pPr marL="914400" lvl="1" indent="-304800" rtl="0">
              <a:spcBef>
                <a:spcPts val="0"/>
              </a:spcBef>
              <a:spcAft>
                <a:spcPts val="0"/>
              </a:spcAft>
              <a:buClr>
                <a:schemeClr val="dk1"/>
              </a:buClr>
              <a:buSzPct val="100000"/>
              <a:buAutoNum type="alphaLcPeriod"/>
            </a:pPr>
            <a:r>
              <a:rPr lang="en" sz="1200">
                <a:solidFill>
                  <a:schemeClr val="dk1"/>
                </a:solidFill>
              </a:rPr>
              <a:t>Pelicans: </a:t>
            </a:r>
          </a:p>
          <a:p>
            <a:pPr marL="914400" lvl="1" indent="-304800" rtl="0">
              <a:spcBef>
                <a:spcPts val="0"/>
              </a:spcBef>
              <a:spcAft>
                <a:spcPts val="0"/>
              </a:spcAft>
              <a:buClr>
                <a:schemeClr val="dk1"/>
              </a:buClr>
              <a:buSzPct val="100000"/>
              <a:buAutoNum type="alphaLcPeriod"/>
            </a:pPr>
            <a:r>
              <a:rPr lang="en" sz="1200">
                <a:solidFill>
                  <a:schemeClr val="dk1"/>
                </a:solidFill>
              </a:rPr>
              <a:t>Grebes:</a:t>
            </a:r>
          </a:p>
          <a:p>
            <a:pPr marL="914400" lvl="1" indent="-304800" rtl="0">
              <a:spcBef>
                <a:spcPts val="0"/>
              </a:spcBef>
              <a:spcAft>
                <a:spcPts val="0"/>
              </a:spcAft>
              <a:buClr>
                <a:schemeClr val="dk1"/>
              </a:buClr>
              <a:buSzPct val="100000"/>
              <a:buAutoNum type="alphaLcPeriod"/>
            </a:pPr>
            <a:r>
              <a:rPr lang="en" sz="1200">
                <a:solidFill>
                  <a:schemeClr val="dk1"/>
                </a:solidFill>
              </a:rPr>
              <a:t>Phalaropes:</a:t>
            </a:r>
          </a:p>
          <a:p>
            <a:pPr marL="914400" lvl="1" indent="-304800" rtl="0">
              <a:spcBef>
                <a:spcPts val="0"/>
              </a:spcBef>
              <a:spcAft>
                <a:spcPts val="0"/>
              </a:spcAft>
              <a:buClr>
                <a:schemeClr val="dk1"/>
              </a:buClr>
              <a:buSzPct val="100000"/>
              <a:buAutoNum type="alphaLcPeriod"/>
            </a:pPr>
            <a:r>
              <a:rPr lang="en" sz="1200">
                <a:solidFill>
                  <a:schemeClr val="dk1"/>
                </a:solidFill>
              </a:rPr>
              <a:t>Ducks:</a:t>
            </a:r>
          </a:p>
          <a:p>
            <a:pPr marL="457200" lvl="0" indent="-304800" rtl="0">
              <a:spcBef>
                <a:spcPts val="0"/>
              </a:spcBef>
              <a:spcAft>
                <a:spcPts val="0"/>
              </a:spcAft>
              <a:buClr>
                <a:schemeClr val="dk1"/>
              </a:buClr>
              <a:buSzPct val="100000"/>
              <a:buAutoNum type="arabicPeriod"/>
            </a:pPr>
            <a:r>
              <a:rPr lang="en" sz="1200">
                <a:solidFill>
                  <a:schemeClr val="dk1"/>
                </a:solidFill>
              </a:rPr>
              <a:t>How were other populations of organisms affected by the low lake levels? </a:t>
            </a:r>
          </a:p>
          <a:p>
            <a:pPr lvl="0" rtl="0">
              <a:spcBef>
                <a:spcPts val="0"/>
              </a:spcBef>
              <a:spcAft>
                <a:spcPts val="0"/>
              </a:spcAft>
              <a:buNone/>
            </a:pPr>
            <a:endParaRPr sz="1200">
              <a:solidFill>
                <a:schemeClr val="dk1"/>
              </a:solidFill>
            </a:endParaRPr>
          </a:p>
          <a:p>
            <a:pPr lvl="0" rtl="0">
              <a:spcBef>
                <a:spcPts val="0"/>
              </a:spcBef>
              <a:spcAft>
                <a:spcPts val="0"/>
              </a:spcAft>
              <a:buNone/>
            </a:pPr>
            <a:endParaRPr b="1">
              <a:solidFill>
                <a:schemeClr val="dk1"/>
              </a:solidFill>
            </a:endParaRPr>
          </a:p>
          <a:p>
            <a:pPr lvl="0" rtl="0">
              <a:spcBef>
                <a:spcPts val="0"/>
              </a:spcBef>
              <a:spcAft>
                <a:spcPts val="0"/>
              </a:spcAft>
              <a:buNone/>
            </a:pPr>
            <a:r>
              <a:rPr lang="en" b="1">
                <a:solidFill>
                  <a:schemeClr val="dk1"/>
                </a:solidFill>
              </a:rPr>
              <a:t>Thinking about biodiversity:  </a:t>
            </a:r>
            <a:r>
              <a:rPr lang="en">
                <a:solidFill>
                  <a:schemeClr val="dk1"/>
                </a:solidFill>
              </a:rPr>
              <a:t>Biodiversity refers to the total number of different species in an area.  How does lake level affect biodiversity at GSL?  Provide an example to explain your thinking.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330500"/>
            <a:ext cx="8520600" cy="572700"/>
          </a:xfrm>
          <a:prstGeom prst="rect">
            <a:avLst/>
          </a:prstGeom>
          <a:solidFill>
            <a:srgbClr val="6D9EEB"/>
          </a:solidFill>
        </p:spPr>
        <p:txBody>
          <a:bodyPr lIns="91425" tIns="91425" rIns="91425" bIns="91425" anchor="t" anchorCtr="0">
            <a:noAutofit/>
          </a:bodyPr>
          <a:lstStyle/>
          <a:p>
            <a:pPr lvl="0">
              <a:spcBef>
                <a:spcPts val="0"/>
              </a:spcBef>
              <a:buNone/>
            </a:pPr>
            <a:r>
              <a:rPr lang="en"/>
              <a:t>How will a shrinking lake affect humans?</a:t>
            </a:r>
          </a:p>
        </p:txBody>
      </p:sp>
      <p:sp>
        <p:nvSpPr>
          <p:cNvPr id="109" name="Shape 109"/>
          <p:cNvSpPr txBox="1">
            <a:spLocks noGrp="1"/>
          </p:cNvSpPr>
          <p:nvPr>
            <p:ph type="body" idx="1"/>
          </p:nvPr>
        </p:nvSpPr>
        <p:spPr>
          <a:xfrm>
            <a:off x="311700" y="997050"/>
            <a:ext cx="8520600" cy="3571800"/>
          </a:xfrm>
          <a:prstGeom prst="rect">
            <a:avLst/>
          </a:prstGeom>
        </p:spPr>
        <p:txBody>
          <a:bodyPr lIns="91425" tIns="91425" rIns="91425" bIns="91425" anchor="t" anchorCtr="0">
            <a:noAutofit/>
          </a:bodyPr>
          <a:lstStyle/>
          <a:p>
            <a:pPr lvl="0">
              <a:spcBef>
                <a:spcPts val="0"/>
              </a:spcBef>
              <a:buNone/>
            </a:pPr>
            <a:r>
              <a:rPr lang="en"/>
              <a:t>Your task is to </a:t>
            </a:r>
            <a:r>
              <a:rPr lang="en" b="1"/>
              <a:t>obtain and communicate information</a:t>
            </a:r>
            <a:r>
              <a:rPr lang="en"/>
              <a:t> about GSL’s ecosystem services and how a shrinking lake will affect those services.</a:t>
            </a:r>
          </a:p>
          <a:p>
            <a:pPr lvl="0">
              <a:spcBef>
                <a:spcPts val="0"/>
              </a:spcBef>
              <a:buNone/>
            </a:pPr>
            <a:r>
              <a:rPr lang="en"/>
              <a:t>An ecosystem service is a positive benefit that an ecosystem provides to people.  What ecosystem services do you think GSL provides to us?</a:t>
            </a:r>
          </a:p>
          <a:p>
            <a:pPr lvl="0">
              <a:spcBef>
                <a:spcPts val="0"/>
              </a:spcBef>
              <a:buNone/>
            </a:pPr>
            <a:r>
              <a:rPr lang="en"/>
              <a:t>Explore the </a:t>
            </a:r>
            <a:r>
              <a:rPr lang="en" u="sng">
                <a:solidFill>
                  <a:schemeClr val="hlink"/>
                </a:solidFill>
                <a:hlinkClick r:id="rId3"/>
              </a:rPr>
              <a:t>Standard Net Interactive</a:t>
            </a:r>
            <a:r>
              <a:rPr lang="en"/>
              <a:t> to learn more about GSL’s ecosystem services. You will then be assigned to research how lower water levels affect one of GSL’s ecosystem services and create a short summary to share with the class. </a:t>
            </a:r>
          </a:p>
        </p:txBody>
      </p:sp>
      <p:pic>
        <p:nvPicPr>
          <p:cNvPr id="110" name="Shape 110"/>
          <p:cNvPicPr preferRelativeResize="0"/>
          <p:nvPr/>
        </p:nvPicPr>
        <p:blipFill>
          <a:blip r:embed="rId4">
            <a:alphaModFix/>
          </a:blip>
          <a:stretch>
            <a:fillRect/>
          </a:stretch>
        </p:blipFill>
        <p:spPr>
          <a:xfrm>
            <a:off x="311700" y="3783450"/>
            <a:ext cx="898824" cy="120240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temDesc xmlns="50813fac-66b9-4698-8a62-8b6ed064bf17" xsi:nil="true"/>
    <Cost xmlns="50813fac-66b9-4698-8a62-8b6ed064bf17" xsi:nil="true"/>
    <Price xmlns="50813fac-66b9-4698-8a62-8b6ed064bf17" xsi:nil="true"/>
    <Available xmlns="b38e5313-67ab-4363-ac96-444d51f79f84" xsi:nil="true"/>
    <StockDesc xmlns="b38e5313-67ab-4363-ac96-444d51f79f84" xsi:nil="true"/>
    <Unit xmlns="b38e5313-67ab-4363-ac96-444d51f79f84"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6BD212F22B6A4FA7C9F1F901C03ED9" ma:contentTypeVersion="1" ma:contentTypeDescription="Create a new document." ma:contentTypeScope="" ma:versionID="ed7e391421d5a24483e848d8d9c475f8">
  <xsd:schema xmlns:xsd="http://www.w3.org/2001/XMLSchema" xmlns:p="http://schemas.microsoft.com/office/2006/metadata/properties" xmlns:ns1="http://schemas.microsoft.com/sharepoint/v3" xmlns:ns2="b38e5313-67ab-4363-ac96-444d51f79f84" xmlns:ns3="50813fac-66b9-4698-8a62-8b6ed064bf17" targetNamespace="http://schemas.microsoft.com/office/2006/metadata/properties" ma:root="true" ma:fieldsID="1dcd21b259db2f04d0adaf1f98db4562" ns1:_="" ns2:_="" ns3:_="">
    <xsd:import namespace="http://schemas.microsoft.com/sharepoint/v3"/>
    <xsd:import namespace="b38e5313-67ab-4363-ac96-444d51f79f84"/>
    <xsd:import namespace="50813fac-66b9-4698-8a62-8b6ed064bf17"/>
    <xsd:element name="properties">
      <xsd:complexType>
        <xsd:sequence>
          <xsd:element name="documentManagement">
            <xsd:complexType>
              <xsd:all>
                <xsd:element ref="ns2:StockDesc" minOccurs="0"/>
                <xsd:element ref="ns3:ItemDesc" minOccurs="0"/>
                <xsd:element ref="ns2:Available" minOccurs="0"/>
                <xsd:element ref="ns3:Cost" minOccurs="0"/>
                <xsd:element ref="ns3:Price" minOccurs="0"/>
                <xsd:element ref="ns2:Unit"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0" nillable="true" ma:displayName="Scheduling Start Date" ma:description="" ma:hidden="true" ma:internalName="PublishingStartDate">
      <xsd:simpleType>
        <xsd:restriction base="dms:Unknown"/>
      </xsd:simpleType>
    </xsd:element>
    <xsd:element name="PublishingExpirationDate" ma:index="11"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b38e5313-67ab-4363-ac96-444d51f79f84" elementFormDefault="qualified">
    <xsd:import namespace="http://schemas.microsoft.com/office/2006/documentManagement/types"/>
    <xsd:element name="StockDesc" ma:index="2" nillable="true" ma:displayName="StockDesc" ma:description="Warehouse Catalog Stock Description" ma:internalName="StockDesc" ma:readOnly="false">
      <xsd:simpleType>
        <xsd:restriction base="dms:Text">
          <xsd:maxLength value="255"/>
        </xsd:restriction>
      </xsd:simpleType>
    </xsd:element>
    <xsd:element name="Available" ma:index="4" nillable="true" ma:displayName="Available" ma:description="Quantity Available" ma:internalName="Available" ma:readOnly="false" ma:percentage="FALSE">
      <xsd:simpleType>
        <xsd:restriction base="dms:Number"/>
      </xsd:simpleType>
    </xsd:element>
    <xsd:element name="Unit" ma:index="7" nillable="true" ma:displayName="Unit" ma:description="Packaging description for Warehouse merchandise, such as ream, quantity of 10, etc." ma:internalName="Unit" ma:readOnly="false">
      <xsd:simpleType>
        <xsd:restriction base="dms:Text">
          <xsd:maxLength value="255"/>
        </xsd:restriction>
      </xsd:simpleType>
    </xsd:element>
  </xsd:schema>
  <xsd:schema xmlns:xsd="http://www.w3.org/2001/XMLSchema" xmlns:dms="http://schemas.microsoft.com/office/2006/documentManagement/types" targetNamespace="50813fac-66b9-4698-8a62-8b6ed064bf17" elementFormDefault="qualified">
    <xsd:import namespace="http://schemas.microsoft.com/office/2006/documentManagement/types"/>
    <xsd:element name="ItemDesc" ma:index="3" nillable="true" ma:displayName="ItemDesc" ma:internalName="ItemDesc">
      <xsd:simpleType>
        <xsd:restriction base="dms:Note"/>
      </xsd:simpleType>
    </xsd:element>
    <xsd:element name="Cost" ma:index="5" nillable="true" ma:displayName="Cost" ma:internalName="Cost">
      <xsd:simpleType>
        <xsd:restriction base="dms:Text">
          <xsd:maxLength value="255"/>
        </xsd:restriction>
      </xsd:simpleType>
    </xsd:element>
    <xsd:element name="Price" ma:index="6" nillable="true" ma:displayName="Price" ma:decimals="2" ma:description="Price of an item" ma:internalName="Price"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ma:readOnly="tru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D6D3384-726B-4F47-BC8D-F6AE9C1371B9}">
  <ds:schemaRefs>
    <ds:schemaRef ds:uri="http://purl.org/dc/terms/"/>
    <ds:schemaRef ds:uri="http://schemas.microsoft.com/sharepoint/v3"/>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50813fac-66b9-4698-8a62-8b6ed064bf17"/>
    <ds:schemaRef ds:uri="b38e5313-67ab-4363-ac96-444d51f79f84"/>
  </ds:schemaRefs>
</ds:datastoreItem>
</file>

<file path=customXml/itemProps2.xml><?xml version="1.0" encoding="utf-8"?>
<ds:datastoreItem xmlns:ds="http://schemas.openxmlformats.org/officeDocument/2006/customXml" ds:itemID="{B8938D28-A717-48BE-9268-9C08FF97FF41}">
  <ds:schemaRefs>
    <ds:schemaRef ds:uri="http://schemas.microsoft.com/sharepoint/v3/contenttype/forms"/>
  </ds:schemaRefs>
</ds:datastoreItem>
</file>

<file path=customXml/itemProps3.xml><?xml version="1.0" encoding="utf-8"?>
<ds:datastoreItem xmlns:ds="http://schemas.openxmlformats.org/officeDocument/2006/customXml" ds:itemID="{A54D0EB5-65C6-4DE4-B241-B72CF1A58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8e5313-67ab-4363-ac96-444d51f79f84"/>
    <ds:schemaRef ds:uri="50813fac-66b9-4698-8a62-8b6ed064bf1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125</TotalTime>
  <Words>1177</Words>
  <Application>Microsoft Office PowerPoint</Application>
  <PresentationFormat>On-screen Show (16:9)</PresentationFormat>
  <Paragraphs>89</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simple-light-2</vt:lpstr>
      <vt:lpstr>6th Grade Strand 4</vt:lpstr>
      <vt:lpstr>Great Salt Lake: A Changing Lake - Standards</vt:lpstr>
      <vt:lpstr>Great Salt Lake Ecosystem Lesson Timeframe</vt:lpstr>
      <vt:lpstr>6th Grade Strand 4</vt:lpstr>
      <vt:lpstr>How is Great Salt Lake changing?</vt:lpstr>
      <vt:lpstr>What is causing GSL to shrink?</vt:lpstr>
      <vt:lpstr>How will a shrinking lake affect the organisms in GSL?</vt:lpstr>
      <vt:lpstr>How will a shrinking lake affect the organisms in GSL?</vt:lpstr>
      <vt:lpstr>How will a shrinking lake affect humans?</vt:lpstr>
      <vt:lpstr>How will a shrinking lake affect humans?</vt:lpstr>
      <vt:lpstr>How can we protect GSL?</vt:lpstr>
      <vt:lpstr>How can we protect GSL?</vt:lpstr>
      <vt:lpstr>GSL is shrinking, why should we care?</vt:lpstr>
      <vt:lpstr>GSL is shrinking, why should we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Grade Strand 4</dc:title>
  <dc:creator>Long-Fisher, Cindi W</dc:creator>
  <cp:lastModifiedBy>Long-Fisher, Cindi W</cp:lastModifiedBy>
  <cp:revision>2</cp:revision>
  <dcterms:modified xsi:type="dcterms:W3CDTF">2018-05-09T21:24:24Z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0x010100286BD212F22B6A4FA7C9F1F901C03ED9</vt:lpwstr>
  </property>
</Properties>
</file>