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258" r:id="rId3"/>
    <p:sldId id="400" r:id="rId4"/>
    <p:sldId id="262" r:id="rId5"/>
    <p:sldId id="503" r:id="rId6"/>
    <p:sldId id="519" r:id="rId7"/>
    <p:sldId id="427" r:id="rId8"/>
    <p:sldId id="520" r:id="rId9"/>
    <p:sldId id="521" r:id="rId10"/>
    <p:sldId id="506" r:id="rId11"/>
    <p:sldId id="522" r:id="rId12"/>
    <p:sldId id="505" r:id="rId13"/>
    <p:sldId id="523" r:id="rId14"/>
    <p:sldId id="504" r:id="rId15"/>
    <p:sldId id="524" r:id="rId16"/>
    <p:sldId id="551" r:id="rId17"/>
    <p:sldId id="556" r:id="rId18"/>
    <p:sldId id="525" r:id="rId19"/>
    <p:sldId id="552" r:id="rId20"/>
    <p:sldId id="528" r:id="rId21"/>
    <p:sldId id="510" r:id="rId22"/>
    <p:sldId id="508" r:id="rId23"/>
    <p:sldId id="529" r:id="rId24"/>
    <p:sldId id="507" r:id="rId25"/>
    <p:sldId id="531" r:id="rId26"/>
    <p:sldId id="509" r:id="rId27"/>
    <p:sldId id="532" r:id="rId28"/>
    <p:sldId id="533" r:id="rId29"/>
    <p:sldId id="553" r:id="rId30"/>
    <p:sldId id="535" r:id="rId31"/>
    <p:sldId id="554" r:id="rId32"/>
    <p:sldId id="539" r:id="rId33"/>
    <p:sldId id="555" r:id="rId34"/>
    <p:sldId id="494" r:id="rId35"/>
    <p:sldId id="500" r:id="rId36"/>
    <p:sldId id="542" r:id="rId37"/>
    <p:sldId id="547" r:id="rId38"/>
    <p:sldId id="543" r:id="rId39"/>
    <p:sldId id="548" r:id="rId40"/>
    <p:sldId id="544" r:id="rId41"/>
    <p:sldId id="549" r:id="rId42"/>
    <p:sldId id="497" r:id="rId43"/>
    <p:sldId id="550" r:id="rId44"/>
    <p:sldId id="498" r:id="rId45"/>
    <p:sldId id="514" r:id="rId46"/>
    <p:sldId id="499" r:id="rId47"/>
    <p:sldId id="516" r:id="rId48"/>
    <p:sldId id="545" r:id="rId49"/>
    <p:sldId id="515" r:id="rId50"/>
    <p:sldId id="496" r:id="rId51"/>
    <p:sldId id="501" r:id="rId52"/>
    <p:sldId id="517" r:id="rId53"/>
    <p:sldId id="513" r:id="rId54"/>
    <p:sldId id="546" r:id="rId55"/>
    <p:sldId id="511" r:id="rId56"/>
    <p:sldId id="557" r:id="rId57"/>
    <p:sldId id="512" r:id="rId58"/>
    <p:sldId id="502" r:id="rId59"/>
    <p:sldId id="558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00A0A"/>
    <a:srgbClr val="86C5BC"/>
    <a:srgbClr val="ACD9B2"/>
    <a:srgbClr val="929E38"/>
    <a:srgbClr val="DF2435"/>
    <a:srgbClr val="DADADA"/>
    <a:srgbClr val="000000"/>
    <a:srgbClr val="7FBF83"/>
    <a:srgbClr val="E0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4" y="10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2409D-2890-42F3-89CC-71863011055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A5C77-244B-40E9-94D6-592AFCAA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5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592-18EA-4809-B035-D4E47DD8499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0454" y="1001020"/>
            <a:ext cx="10515600" cy="48463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68055" y="1138180"/>
            <a:ext cx="10241280" cy="4572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89502" y="2368762"/>
            <a:ext cx="811754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B7DCF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World War I</a:t>
            </a:r>
            <a:endParaRPr lang="en-US" sz="12000" b="1" cap="none" spc="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B7DCF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597" y="4622515"/>
            <a:ext cx="1068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&amp; Post-War America</a:t>
            </a:r>
            <a:endParaRPr lang="en-US" sz="4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694" y="5248855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017" y="119332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SS5H4</a:t>
            </a:r>
            <a:endParaRPr lang="en-US" sz="3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4339" y="1662960"/>
            <a:ext cx="1068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U.S. Involvement in</a:t>
            </a:r>
            <a:endParaRPr lang="en-US" sz="4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6297" y="2608334"/>
            <a:ext cx="4397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U.S. President Woodrow Wilson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65" y="223542"/>
            <a:ext cx="5257737" cy="64008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97698" y="36185"/>
            <a:ext cx="49888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Lusitania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Things changed when Germany began using its submarines to sink ships in the Atlantic Ocean.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May 1915, a German U-boat sank the British passenger liner </a:t>
            </a:r>
            <a:r>
              <a:rPr lang="en-US" sz="3200" i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Lusitania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1,198 people died, including 128 Americans.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angered many Americans and it went against the American belief of freedom of seas.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83" y="214287"/>
            <a:ext cx="9962217" cy="64008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065075" y="214287"/>
            <a:ext cx="4397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Lusitania</a:t>
            </a: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1907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11477" y="36185"/>
            <a:ext cx="73613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Sinking Ships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Germany continued to sink ships because they were trying to keep supplies from reaching Great Britain.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Americans sympathized with the Allies and were concerned about the safety of US ships.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last straw was when several US ships were sunk in February and March 1917.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76" y="214287"/>
            <a:ext cx="9763432" cy="64008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82009" y="370037"/>
            <a:ext cx="4397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German U-boat</a:t>
            </a:r>
          </a:p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1910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15626" y="36185"/>
            <a:ext cx="77530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US Enters War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 April 6, 1917, the United States entered the was as an ally of Great Britain and France and declared war on Germany.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US military drafted 4 million men and was sending thousands to Europe every day.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US Navy sent supplies, Marines, and battleships to fight the Central Powers in Europe.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79" y="162471"/>
            <a:ext cx="8229600" cy="6504432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2045081"/>
            <a:ext cx="36161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Young Men in NYC Registering for the Army</a:t>
            </a:r>
          </a:p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1917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02" y="214287"/>
            <a:ext cx="8058979" cy="64008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0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4011" y="36185"/>
            <a:ext cx="55162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WWI Ends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America’s entry into the war gave the Allies the extra power they needed to defeat the Central Powers.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1918, American troops fought the final battles of WWI.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November 11, 1918, the Central Powers surrendered to the Allies.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3197" y="214287"/>
            <a:ext cx="4397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Celebrating the End of WWI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8" y="214287"/>
            <a:ext cx="7399769" cy="64008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44" y="2393760"/>
            <a:ext cx="3810000" cy="31623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19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08" y="-14270"/>
            <a:ext cx="11211950" cy="817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Gill Sans Ultra Bold Condensed" panose="020B0A06020104020203" pitchFamily="34" charset="0"/>
              </a:rPr>
              <a:t>Standards</a:t>
            </a:r>
            <a:endParaRPr lang="en-US" sz="3200" b="1" dirty="0" smtClean="0">
              <a:latin typeface="Gill Sans Ultra Bold Condensed" panose="020B0A06020104020203" pitchFamily="34" charset="0"/>
              <a:ea typeface="KBScaredStraight" panose="02000603000000000000" pitchFamily="2" charset="0"/>
            </a:endParaRPr>
          </a:p>
          <a:p>
            <a:r>
              <a:rPr lang="en-US" sz="2800" b="1" dirty="0">
                <a:solidFill>
                  <a:srgbClr val="591479"/>
                </a:solidFill>
                <a:latin typeface="TeXGyreAdventorRegular"/>
              </a:rPr>
              <a:t>Standard 4 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Students will understand current global issues and their rights and responsibilities in the interconnected </a:t>
            </a:r>
            <a:r>
              <a:rPr lang="en-US" sz="2000" b="1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world</a:t>
            </a:r>
          </a:p>
          <a:p>
            <a:endParaRPr lang="en-US" sz="2000" b="1" dirty="0" smtClean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Analyze how major world events of the 20th century affect the world today</a:t>
            </a:r>
            <a:r>
              <a:rPr lang="en-US" sz="2800" dirty="0" smtClean="0"/>
              <a:t>.</a:t>
            </a:r>
          </a:p>
          <a:p>
            <a:endParaRPr lang="en-US" sz="2400" dirty="0" smtClean="0"/>
          </a:p>
          <a:p>
            <a:pPr marL="800100" lvl="1" indent="-342900">
              <a:buAutoNum type="alphaUcPeriod"/>
            </a:pPr>
            <a:r>
              <a:rPr lang="en-US" sz="2800" dirty="0" smtClean="0"/>
              <a:t>Identify </a:t>
            </a:r>
            <a:r>
              <a:rPr lang="en-US" sz="2800" dirty="0"/>
              <a:t>key events, ideas, and leaders of the 20th century (e.g. World War I, World War II, the Cold War, the Korean and Vietnamese conflicts, dynamic Asian economies). </a:t>
            </a:r>
            <a:endParaRPr lang="en-US" sz="2800" dirty="0"/>
          </a:p>
          <a:p>
            <a:pPr marL="800100" lvl="1" indent="-342900">
              <a:buAutoNum type="alphaUcPeriod"/>
            </a:pPr>
            <a:r>
              <a:rPr lang="en-US" sz="2800" dirty="0" smtClean="0"/>
              <a:t> Describe </a:t>
            </a:r>
            <a:r>
              <a:rPr lang="en-US" sz="2800" dirty="0"/>
              <a:t>the impact of these events on the world today. </a:t>
            </a:r>
            <a:endParaRPr lang="en-US" sz="2800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June 1919, leaders from countries involved in the war met in a French palace called Versailles to write a treaty for WWI.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treaty outlined the terms of the winners and what they expected of the losing countries.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Allied Powers dictated the treaty to Germany—it did not have a say in the terms.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1545" y="36185"/>
            <a:ext cx="95211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Treaty of Versailles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 descr="C-0002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54" y="410867"/>
            <a:ext cx="8042275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2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8997" y="2599079"/>
            <a:ext cx="57730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Treaty of Versailles</a:t>
            </a:r>
          </a:p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(English Version)</a:t>
            </a:r>
          </a:p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June 28</a:t>
            </a:r>
            <a:r>
              <a:rPr lang="en-US" sz="3600" baseline="300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1919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91" y="214287"/>
            <a:ext cx="4199301" cy="64008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2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31505" y="36185"/>
            <a:ext cx="65212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Reparations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Germany had to pay $33 billion in reparations to the allies.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Paying these reparations was nearly impossible because the war had left Germany’s economy bankrupt.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54" y="223542"/>
            <a:ext cx="9095275" cy="64008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50255" y="223542"/>
            <a:ext cx="90952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German Trains Loaded with Cargo to Make Reparation Payments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38246" y="36185"/>
            <a:ext cx="27077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Land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Allies redrew the map of Europe.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treaty took one million square miles of land from Germany.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Germany also lost its colonies.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New countries were created from some of this land.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8" y="166392"/>
            <a:ext cx="7620000" cy="64579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004986" y="2525334"/>
            <a:ext cx="4397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Germany After Versailles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804" y="4246902"/>
            <a:ext cx="3637962" cy="237744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55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0929" y="36185"/>
            <a:ext cx="56024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Military</a:t>
            </a:r>
            <a:r>
              <a:rPr lang="en-US" sz="96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y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Germany had to disarm its military.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army was cut to just 100,000 men and the navy could only have 6 battleships.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were not allowed to make any new planes, tanks, or submarines.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Germany could not make or export any new weapons.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00126" y="36185"/>
            <a:ext cx="65840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Government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Germany’s government had to accept the blame for the war.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Allies put a new government in place, but the citizens didn’t support it.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people were unhappy and protested against the government because economic conditions were not improving.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38" y="165888"/>
            <a:ext cx="8521908" cy="54864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406" y="5946670"/>
            <a:ext cx="12177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Germans Protesting the Treaty of Versailles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5400000">
            <a:off x="2668524" y="-2666141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solidFill>
            <a:srgbClr val="DF243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1910" y="1415279"/>
            <a:ext cx="408041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B7DCF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World</a:t>
            </a:r>
          </a:p>
          <a:p>
            <a:pPr algn="ctr"/>
            <a:r>
              <a:rPr lang="en-US" sz="120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B7DCF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War I</a:t>
            </a:r>
            <a:endParaRPr lang="en-US" sz="12000" b="1" cap="none" spc="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B7DCF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017" y="119332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SS5H4a</a:t>
            </a:r>
            <a:endParaRPr lang="en-US" sz="3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02390" y="36185"/>
            <a:ext cx="59795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Depression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World War I had left Germany’s economy in ruins.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war, along with the Treaty of Versailles, caused Germany to go through an economic depression.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People lost their jobs and could not find new ones.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6293" y="179696"/>
            <a:ext cx="43975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By 1923, German money had lost so much value that it was used as kites, wallpaper, and to start fires.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 descr="hist_hyperinf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25" y="1918633"/>
            <a:ext cx="3159534" cy="457200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9"/>
          <a:stretch/>
        </p:blipFill>
        <p:spPr>
          <a:xfrm>
            <a:off x="304757" y="329822"/>
            <a:ext cx="3808544" cy="5292725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2"/>
          <a:stretch/>
        </p:blipFill>
        <p:spPr>
          <a:xfrm>
            <a:off x="8487308" y="3414687"/>
            <a:ext cx="3221440" cy="314325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28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52445" y="36185"/>
            <a:ext cx="62794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What Next?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People who could not find jobs joined the Communist and National Socialist </a:t>
            </a:r>
            <a:r>
              <a:rPr lang="en-US" alt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parties.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alt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National Socialist Party’s leader, Adolf Hitler, was gaining more and more </a:t>
            </a:r>
            <a:r>
              <a:rPr lang="en-US" alt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power.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alt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Germans </a:t>
            </a:r>
            <a:r>
              <a:rPr lang="en-US" alt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were also </a:t>
            </a:r>
            <a:r>
              <a:rPr lang="en-US" alt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still mad at the terms of the Treaty of Versailles.</a:t>
            </a:r>
            <a:endParaRPr lang="en-US" alt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Some began calling for revenge…</a:t>
            </a:r>
            <a:endParaRPr lang="en-US" alt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/>
            <a:endParaRPr lang="en-US" alt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6" y="86101"/>
            <a:ext cx="121755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Excerpt from a Germany Newspaper on the Day the Treaty of Versailles was Signed: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flipH="1">
            <a:off x="1535380" y="1067839"/>
            <a:ext cx="9708106" cy="5327650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88358" y="1888541"/>
            <a:ext cx="8220514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“Today in the Hall of Mirrors of Versailles the disgraceful Treaty is being signed</a:t>
            </a:r>
            <a:r>
              <a:rPr lang="en-GB" alt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GB" alt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Do </a:t>
            </a:r>
            <a:r>
              <a:rPr lang="en-GB" alt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not forget it. The German people will press forward to reconquer the place among nations to which we deserve. Then will come revenge for the shame of 1919.”</a:t>
            </a:r>
          </a:p>
        </p:txBody>
      </p:sp>
    </p:spTree>
    <p:extLst>
      <p:ext uri="{BB962C8B-B14F-4D97-AF65-F5344CB8AC3E}">
        <p14:creationId xmlns:p14="http://schemas.microsoft.com/office/powerpoint/2010/main" val="294486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5400000">
            <a:off x="2668524" y="-2666141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solidFill>
            <a:srgbClr val="DF243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3403" y="1415279"/>
            <a:ext cx="605742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B7DCF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Post-War</a:t>
            </a:r>
          </a:p>
          <a:p>
            <a:pPr algn="ctr"/>
            <a:r>
              <a:rPr lang="en-US" sz="120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B7DCF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America</a:t>
            </a:r>
            <a:endParaRPr lang="en-US" sz="12000" b="1" cap="none" spc="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B7DCF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017" y="119332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SS5H4b</a:t>
            </a:r>
            <a:endParaRPr lang="en-US" sz="3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29014" y="36185"/>
            <a:ext cx="61262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Good Times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Americans were shocked by the horrors of World War 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decided to change their way of life in the 1920s.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Most wanted to live for the present and enjoy life before something bad happened again.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Americans had more leisure time to do what they enjoyed.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05287" y="36185"/>
            <a:ext cx="45736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Baseball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Organized sports became more popular.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Americans loved baseball and baseball players became national heroes.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People followed every move of Babe Ruth, the greatest baseball player in the 1920s.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63" y="223542"/>
            <a:ext cx="9724658" cy="64008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30556" y="223542"/>
            <a:ext cx="90348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Polo Grounds, NYC</a:t>
            </a:r>
          </a:p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1923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19391" y="36185"/>
            <a:ext cx="57454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Babe Ruth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Babe Ruth was 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very talented and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made 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game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exciting.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his 15 seasons with the NY Yankees, the team won 4 World Series championships, and Ruth set many hitting records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people loved to listen to games on their new radios, and baseball became the most popular sport during the 1920s.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2600" y="2322079"/>
            <a:ext cx="68512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Babe Ruth </a:t>
            </a:r>
          </a:p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a Yankees Uniform</a:t>
            </a:r>
          </a:p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1920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25" y="328586"/>
            <a:ext cx="4143375" cy="61722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0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25877" y="36185"/>
            <a:ext cx="65324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World War I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World War I began in 1914 with the assassination of Archduke Franz Ferdinand of Austria-Hungary.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murderer was a Bosnian terrorist.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archduke’s murder caused Austria-Hungary to declare war on Serbia.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2831" y="36185"/>
            <a:ext cx="47386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Jazz Age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1920s in America were known as the Jazz Age, or the “Roaring Twenties”.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Americans enjoyed baseball, dancing, listening to the radio, and fun new music called jazz.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Jazz music developed among African Americans in the South, and quickly became popular all over the 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Its popularity quickly spread to America’s biggest cities.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58556"/>
            <a:ext cx="44010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 Rainey &amp; her Georgia Jazz Band 1924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62" y="671487"/>
            <a:ext cx="730683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2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50369" y="36185"/>
            <a:ext cx="90835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Louis Armstrong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Louis Armstrong, an African American musician from New Orleans, made a big impact in the 1920s.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played the trumpet, cornet, and he sang.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Armstrong rose from poverty to become a legend in jazz.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6" y="805581"/>
            <a:ext cx="5882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Louis Armstrong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74" y="223542"/>
            <a:ext cx="5237988" cy="64008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14" y="1717840"/>
            <a:ext cx="5000625" cy="4295775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91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48445" y="36185"/>
            <a:ext cx="90873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Harlem Renaissance</a:t>
            </a:r>
            <a:endParaRPr lang="en-US" sz="8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359624"/>
            <a:ext cx="1020742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African Americans moved into cities in the 1920s, especially into New York.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African Americans made the Harlem section of New York their home.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cultural movement known as the Harlem Renaissance was started when African American artists and writers expressed their talents.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focused on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literature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music, theater, art, and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politics.</a:t>
            </a: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3" y="278285"/>
            <a:ext cx="6096000" cy="45720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4" y="1956807"/>
            <a:ext cx="5180737" cy="45720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3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67303" y="36185"/>
            <a:ext cx="92496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Langston Hughes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Langston Hughes was one of the leaders of the Harlem Renaissance.</a:t>
            </a:r>
          </a:p>
          <a:p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wrote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more than 60 books, including poems, novels, short stories, plays, children's poetry, musicals, operas, and autobiographies. 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98" y="214287"/>
            <a:ext cx="4652387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74" y="671487"/>
            <a:ext cx="5086729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567081" y="5540991"/>
            <a:ext cx="1760561" cy="300251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67303" y="36185"/>
            <a:ext cx="92496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Langston Hughes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Hughes wrote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from his own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experiences and combined African and American culture in his work.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His technique involved using jazz rhythms and dialects.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helped readers understand the life of African Americans in the big cities during the 1920s.</a:t>
            </a: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3254" y="2322079"/>
            <a:ext cx="58821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James Langston Hughes</a:t>
            </a:r>
          </a:p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1902-1967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0" y="347367"/>
            <a:ext cx="5000625" cy="62769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78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30" y="2881226"/>
            <a:ext cx="66859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Archduke Franz Ferdinand with his Wife, Sophie, and 3 Children </a:t>
            </a:r>
          </a:p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1910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11" y="165888"/>
            <a:ext cx="4334933" cy="64008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59236" y="36185"/>
            <a:ext cx="84657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Economic Boom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World War I, there was a boom in the American economy.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America had become the richest country in the world.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Factories stopped making war supplies and were now producing goods like radios and cars.</a:t>
            </a: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2232" y="36185"/>
            <a:ext cx="62397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Henry Ford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Henry Ford did not invent the automobile, but his assembly-line innovations made it possible to sell cars cheaply.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When Ford installed his assembly line, each worker on the line became a specialist.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One worker bolted on 1 wheel on each car as it moved along the line.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worked faster than if he had to move around the car bolting on all the wheels.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6776" y="166508"/>
            <a:ext cx="603230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Henry Ford &amp; Wife in his First Automobile – the Quadricycle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17"/>
          <a:stretch/>
        </p:blipFill>
        <p:spPr>
          <a:xfrm>
            <a:off x="5936776" y="2052342"/>
            <a:ext cx="603231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3" y="214287"/>
            <a:ext cx="501482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01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3450" y="533811"/>
            <a:ext cx="56185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Ford Assembly Line 1913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4" y="223542"/>
            <a:ext cx="6042774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60" y="2966742"/>
            <a:ext cx="5312229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0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2232" y="36185"/>
            <a:ext cx="62397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Henry Ford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increased productivity and meant that Ford produced its cars at a lower cost and could sell them at a lower price.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a result, more people could buy cars.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Ford’s mass production of the automobile resulted in more jobs, greater mobility, movement to suburban areas, and the growth of transportation-related industries.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379" y="1489153"/>
            <a:ext cx="43975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Henry Ford’s first automobile was the Model T. In the first year it was produced, more than 10,000 were sold.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6" y="769135"/>
            <a:ext cx="697512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5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9342" y="36185"/>
            <a:ext cx="91055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Charles Lindbergh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8296" y="1642030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1927, Charles Lindbergh became the first man to fly in an airplane across the Atlantic Ocean.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traveled from New York to Paris in a single-engine airplane named the “Spirit of St. Louis”.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His flight created interest in airplanes and air travel, and more people started flying as a result.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3182" y="755779"/>
            <a:ext cx="5937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Charles Lindbergh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61" y="223542"/>
            <a:ext cx="5212466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82" y="2052342"/>
            <a:ext cx="5937662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4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39342" y="36185"/>
            <a:ext cx="91055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Charles Lindbergh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became famous promoting air travel, and in March 1, 1932 his infant son was kidnapped and murdered. </a:t>
            </a: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kidnapping was called the crime of the century and was the first time a ransom was given and the person was killed instead of returned.</a:t>
            </a: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baby was found dead in the woods on March 12, not far from the family home.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Kidnapping became a federal crime after this event. </a:t>
            </a: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kidnapper Richard Hauptmann was caught and executed. </a:t>
            </a: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41064" y="36185"/>
            <a:ext cx="59021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End of WWI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8296" y="1642030"/>
            <a:ext cx="1020742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WWI is often called “The 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 to End 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ll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ars”  </a:t>
            </a: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Industrial Revolution was spurred into “high gear” because of the demand that the war placed on new technology.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04906" y="36185"/>
            <a:ext cx="49744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Alliances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Military alliances made the conflict grow larger.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Russia came to Serbia’s aid.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Germany declared war on Russia and France.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Great Britain came to the aid of France by declaring war on Germany.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Ottoman Empire entered the war a few months later.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Italy entered the war in 1915.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7FB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6" descr="http://bookbuilder.cast.org/bookresources/41/41605/glossary_295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24" y="223542"/>
            <a:ext cx="6540735" cy="640080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04906" y="36185"/>
            <a:ext cx="49744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Alliances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228354"/>
              </p:ext>
            </p:extLst>
          </p:nvPr>
        </p:nvGraphicFramePr>
        <p:xfrm>
          <a:off x="1351126" y="1906096"/>
          <a:ext cx="9539786" cy="405384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769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9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Gill Sans Ultra Bold Condensed" panose="020B0A06020104020203" pitchFamily="34" charset="0"/>
                          <a:ea typeface="KBScaredStraight" panose="02000603000000000000" pitchFamily="2" charset="0"/>
                        </a:rPr>
                        <a:t>Allies</a:t>
                      </a:r>
                      <a:endParaRPr lang="en-US" sz="3200" dirty="0">
                        <a:latin typeface="Gill Sans Ultra Bold Condensed" panose="020B0A06020104020203" pitchFamily="34" charset="0"/>
                        <a:ea typeface="KBScaredStraight" panose="02000603000000000000" pitchFamily="2" charset="0"/>
                      </a:endParaRPr>
                    </a:p>
                  </a:txBody>
                  <a:tcPr>
                    <a:solidFill>
                      <a:srgbClr val="7FBF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Gill Sans Ultra Bold Condensed" panose="020B0A06020104020203" pitchFamily="34" charset="0"/>
                          <a:ea typeface="KBScaredStraight" panose="02000603000000000000" pitchFamily="2" charset="0"/>
                        </a:rPr>
                        <a:t>Central Powers</a:t>
                      </a:r>
                      <a:endParaRPr lang="en-US" sz="3200" dirty="0">
                        <a:latin typeface="Gill Sans Ultra Bold Condensed" panose="020B0A06020104020203" pitchFamily="34" charset="0"/>
                        <a:ea typeface="KBScaredStraight" panose="02000603000000000000" pitchFamily="2" charset="0"/>
                      </a:endParaRPr>
                    </a:p>
                  </a:txBody>
                  <a:tcPr>
                    <a:solidFill>
                      <a:srgbClr val="7FBF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Serbia</a:t>
                      </a:r>
                      <a:endParaRPr lang="en-US" sz="32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>
                    <a:solidFill>
                      <a:srgbClr val="7FBF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Austria-Hungary</a:t>
                      </a:r>
                      <a:endParaRPr lang="en-US" sz="32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>
                    <a:solidFill>
                      <a:srgbClr val="7FBF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Russia</a:t>
                      </a:r>
                      <a:endParaRPr lang="en-US" sz="32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>
                    <a:solidFill>
                      <a:srgbClr val="7FBF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Germany</a:t>
                      </a:r>
                      <a:endParaRPr lang="en-US" sz="32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>
                    <a:solidFill>
                      <a:srgbClr val="7FBF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France</a:t>
                      </a:r>
                      <a:endParaRPr lang="en-US" sz="32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>
                    <a:solidFill>
                      <a:srgbClr val="7FBF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Ottoman Empire</a:t>
                      </a:r>
                      <a:endParaRPr lang="en-US" sz="32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>
                    <a:solidFill>
                      <a:srgbClr val="7FBF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Belgium</a:t>
                      </a:r>
                      <a:endParaRPr lang="en-US" sz="32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>
                    <a:solidFill>
                      <a:srgbClr val="7FBF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Bulgaria</a:t>
                      </a:r>
                      <a:endParaRPr lang="en-US" sz="32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>
                    <a:solidFill>
                      <a:srgbClr val="7FBF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Great Britain</a:t>
                      </a:r>
                      <a:endParaRPr lang="en-US" sz="32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>
                    <a:solidFill>
                      <a:srgbClr val="7FBF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>
                    <a:solidFill>
                      <a:srgbClr val="7FBF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Italy</a:t>
                      </a:r>
                      <a:endParaRPr lang="en-US" sz="32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>
                    <a:solidFill>
                      <a:srgbClr val="7FBF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>
                    <a:solidFill>
                      <a:srgbClr val="7FBF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6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DF243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6C5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92601" y="36185"/>
            <a:ext cx="65990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FBF8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Isolationism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FBF8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593171"/>
            <a:ext cx="102074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US stayed out of the war at first.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 Woodrow Wilson thought that the US should remain neutral and that isolationism was the best option for the country.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However, the US did have a little involvement.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merchant ships were sending food to devastated areas in Europe and helping block supplies from reaching Germany.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12404</TotalTime>
  <Words>1939</Words>
  <Application>Microsoft Office PowerPoint</Application>
  <PresentationFormat>Widescreen</PresentationFormat>
  <Paragraphs>360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Calibri</vt:lpstr>
      <vt:lpstr>Calibri Light</vt:lpstr>
      <vt:lpstr>Gill Sans Ultra Bold Condensed</vt:lpstr>
      <vt:lpstr>Helvetica</vt:lpstr>
      <vt:lpstr>KBScaredStraight</vt:lpstr>
      <vt:lpstr>KG Second Chances Solid</vt:lpstr>
      <vt:lpstr>TeXGyreAdventorRegular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Long-Fisher, Cindi W</cp:lastModifiedBy>
  <cp:revision>293</cp:revision>
  <dcterms:created xsi:type="dcterms:W3CDTF">2014-07-30T01:34:37Z</dcterms:created>
  <dcterms:modified xsi:type="dcterms:W3CDTF">2018-05-21T18:06:58Z</dcterms:modified>
</cp:coreProperties>
</file>