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7" r:id="rId2"/>
    <p:sldId id="737" r:id="rId3"/>
    <p:sldId id="592" r:id="rId4"/>
    <p:sldId id="598" r:id="rId5"/>
    <p:sldId id="599" r:id="rId6"/>
    <p:sldId id="600" r:id="rId7"/>
    <p:sldId id="709" r:id="rId8"/>
    <p:sldId id="601" r:id="rId9"/>
    <p:sldId id="708" r:id="rId10"/>
    <p:sldId id="602" r:id="rId11"/>
    <p:sldId id="603" r:id="rId12"/>
    <p:sldId id="728" r:id="rId13"/>
    <p:sldId id="604" r:id="rId14"/>
    <p:sldId id="711" r:id="rId15"/>
    <p:sldId id="593" r:id="rId16"/>
    <p:sldId id="605" r:id="rId17"/>
    <p:sldId id="606" r:id="rId18"/>
    <p:sldId id="712" r:id="rId19"/>
    <p:sldId id="613" r:id="rId20"/>
    <p:sldId id="608" r:id="rId21"/>
    <p:sldId id="735" r:id="rId22"/>
    <p:sldId id="704" r:id="rId23"/>
    <p:sldId id="609" r:id="rId24"/>
    <p:sldId id="610" r:id="rId25"/>
    <p:sldId id="614" r:id="rId26"/>
    <p:sldId id="615" r:id="rId27"/>
    <p:sldId id="616" r:id="rId28"/>
    <p:sldId id="611" r:id="rId29"/>
    <p:sldId id="612" r:id="rId30"/>
    <p:sldId id="734" r:id="rId31"/>
    <p:sldId id="617" r:id="rId32"/>
    <p:sldId id="701" r:id="rId33"/>
    <p:sldId id="595" r:id="rId34"/>
    <p:sldId id="625" r:id="rId35"/>
    <p:sldId id="627" r:id="rId36"/>
    <p:sldId id="696" r:id="rId37"/>
    <p:sldId id="628" r:id="rId38"/>
    <p:sldId id="733" r:id="rId39"/>
    <p:sldId id="629" r:id="rId40"/>
    <p:sldId id="694" r:id="rId41"/>
    <p:sldId id="695" r:id="rId42"/>
    <p:sldId id="631" r:id="rId43"/>
    <p:sldId id="693" r:id="rId44"/>
    <p:sldId id="633" r:id="rId45"/>
    <p:sldId id="692" r:id="rId46"/>
    <p:sldId id="636" r:id="rId47"/>
    <p:sldId id="691" r:id="rId48"/>
    <p:sldId id="632" r:id="rId49"/>
    <p:sldId id="690" r:id="rId50"/>
    <p:sldId id="637" r:id="rId51"/>
    <p:sldId id="630" r:id="rId52"/>
    <p:sldId id="689" r:id="rId53"/>
    <p:sldId id="594" r:id="rId54"/>
    <p:sldId id="621" r:id="rId55"/>
    <p:sldId id="618" r:id="rId56"/>
    <p:sldId id="622" r:id="rId57"/>
    <p:sldId id="699" r:id="rId58"/>
    <p:sldId id="723" r:id="rId59"/>
    <p:sldId id="623" r:id="rId60"/>
    <p:sldId id="624" r:id="rId61"/>
    <p:sldId id="697" r:id="rId62"/>
    <p:sldId id="729" r:id="rId63"/>
    <p:sldId id="732" r:id="rId64"/>
    <p:sldId id="620" r:id="rId65"/>
    <p:sldId id="698" r:id="rId66"/>
    <p:sldId id="596" r:id="rId67"/>
    <p:sldId id="635" r:id="rId68"/>
    <p:sldId id="688" r:id="rId69"/>
    <p:sldId id="644" r:id="rId70"/>
    <p:sldId id="597" r:id="rId71"/>
    <p:sldId id="634" r:id="rId72"/>
    <p:sldId id="684" r:id="rId73"/>
    <p:sldId id="641" r:id="rId74"/>
    <p:sldId id="683" r:id="rId75"/>
    <p:sldId id="638" r:id="rId76"/>
    <p:sldId id="682" r:id="rId77"/>
    <p:sldId id="639" r:id="rId78"/>
    <p:sldId id="503" r:id="rId79"/>
    <p:sldId id="640" r:id="rId80"/>
    <p:sldId id="642" r:id="rId81"/>
    <p:sldId id="685" r:id="rId82"/>
    <p:sldId id="643" r:id="rId83"/>
    <p:sldId id="686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404040"/>
    <a:srgbClr val="31AFBE"/>
    <a:srgbClr val="AF3425"/>
    <a:srgbClr val="284D79"/>
    <a:srgbClr val="3162A4"/>
    <a:srgbClr val="9DC4E3"/>
    <a:srgbClr val="D71C23"/>
    <a:srgbClr val="344DA1"/>
    <a:srgbClr val="F3E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0454" y="1001020"/>
            <a:ext cx="10515600" cy="48463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68055" y="1138180"/>
            <a:ext cx="10241280" cy="4572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856" y="2673358"/>
            <a:ext cx="122211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" panose="020B0A02020104020203" pitchFamily="34" charset="0"/>
              </a:rPr>
              <a:t>World War II</a:t>
            </a:r>
            <a:endParaRPr lang="en-US" sz="12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97" y="4622515"/>
            <a:ext cx="106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10" y="5111695"/>
            <a:ext cx="1554480" cy="1554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857" y="5140511"/>
            <a:ext cx="218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SS5H6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901" y="1522021"/>
            <a:ext cx="10686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America’s Involvement in</a:t>
            </a:r>
            <a:endParaRPr lang="en-US" sz="66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2551" y="-28827"/>
            <a:ext cx="60869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Aggression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55347"/>
            <a:ext cx="102074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Over the next few years, Japan conquered all of eastern China.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January 1942, the Japanese captured Manila, the capital of the Philippines.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month later, the Japanese captured Singapore.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eventually conquered the East Indies, the Philippines, and many other Pacific Islands.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9842" y="-28827"/>
            <a:ext cx="38523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Italy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55347"/>
            <a:ext cx="1020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1925, Benito Mussolini became dictator of Italy.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had a fascist government, much like Hitler.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both opposed western democracy and were cruel.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Mussolini increased the size of Italy’s military.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Italy conquered Albania and Ethiopia in Africa.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3872" y="2914436"/>
            <a:ext cx="52381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Italy and its Colonies in 1940.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8" y="671487"/>
            <a:ext cx="538724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7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52214" y="-28827"/>
            <a:ext cx="66876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Axis Powers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55347"/>
            <a:ext cx="10207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Mussolini signed an alliance with Germany in 1936.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signed an alliance with Germany and Italy in 1940.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aggressive countries soon became known as the Axis Powers.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253" y="2793412"/>
            <a:ext cx="48648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October 25</a:t>
            </a:r>
            <a:r>
              <a:rPr lang="en-US" sz="32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 1936, Germany and Italy Signed an Alliance.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97" y="214287"/>
            <a:ext cx="405578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SS5H6b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644" y="4054258"/>
            <a:ext cx="10686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Europe &amp; the Pacific</a:t>
            </a:r>
            <a:endParaRPr lang="en-US" sz="66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1858" y="2255998"/>
            <a:ext cx="70777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Major Events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1549" y="-28827"/>
            <a:ext cx="75889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Neutral U.S</a:t>
            </a:r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.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55347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WWII broke out in Europe in 1939, the US followed a policy of neutrality, which meant that they wouldn’t help either the Axis or Allied powers.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people in the US believed that the war was Europe’s problem, not America’s.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felt that they were far enough away to be safe from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2092" y="-28827"/>
            <a:ext cx="71478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Pearl Harbor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December 7, 1941, Japanese airplanes made a surprise attack on the US naval base at Pearl Harbor in Hawaii.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than 2,400 people were killed, and many US battleships and airplanes were destroyed.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" y="223542"/>
            <a:ext cx="809043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73327" y="2175020"/>
            <a:ext cx="37186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USS Arizona After the Japanese Surprise Attack on Pearl Harbor.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7100" y="2394365"/>
            <a:ext cx="39644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Roosevelt called December 7, 1941, “a day that will live in infamy.”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214287"/>
            <a:ext cx="80010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4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817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Gill Sans Ultra Bold Condensed" panose="020B0A06020104020203" pitchFamily="34" charset="0"/>
              </a:rPr>
              <a:t>Standards</a:t>
            </a:r>
            <a:endParaRPr lang="en-US" sz="3200" b="1" dirty="0" smtClean="0">
              <a:latin typeface="Gill Sans Ultra Bold Condensed" panose="020B0A06020104020203" pitchFamily="34" charset="0"/>
              <a:ea typeface="KBScaredStraight" panose="02000603000000000000" pitchFamily="2" charset="0"/>
            </a:endParaRPr>
          </a:p>
          <a:p>
            <a:r>
              <a:rPr lang="en-US" sz="2800" b="1" dirty="0">
                <a:solidFill>
                  <a:srgbClr val="591479"/>
                </a:solidFill>
                <a:latin typeface="TeXGyreAdventorRegular"/>
              </a:rPr>
              <a:t>Standard 4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>
                <a:solidFill>
                  <a:srgbClr val="333333"/>
                </a:solidFill>
                <a:latin typeface="Helvetica" panose="020B0604020202020204" pitchFamily="34" charset="0"/>
              </a:rPr>
              <a:t>Students will understand current global issues and their rights and responsibilities in the interconnected </a:t>
            </a:r>
            <a:r>
              <a:rPr lang="en-US" sz="20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world</a:t>
            </a:r>
          </a:p>
          <a:p>
            <a:endParaRPr lang="en-US" sz="2000" b="1" dirty="0" smtClean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Analyze how major world events of the 20th century affect the world today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 marL="800100" lvl="1" indent="-342900">
              <a:buAutoNum type="alphaUcPeriod"/>
            </a:pPr>
            <a:r>
              <a:rPr lang="en-US" sz="2800" dirty="0" smtClean="0"/>
              <a:t>Identify </a:t>
            </a:r>
            <a:r>
              <a:rPr lang="en-US" sz="2800" dirty="0"/>
              <a:t>key events, ideas, and leaders of the 20th century (e.g. World War I, World War II, the Cold War, the Korean and Vietnamese conflicts, dynamic Asian economies). </a:t>
            </a:r>
          </a:p>
          <a:p>
            <a:pPr marL="800100" lvl="1" indent="-342900">
              <a:buAutoNum type="alphaUcPeriod"/>
            </a:pPr>
            <a:r>
              <a:rPr lang="en-US" sz="2800" dirty="0" smtClean="0"/>
              <a:t> Describe </a:t>
            </a:r>
            <a:r>
              <a:rPr lang="en-US" sz="2800" dirty="0"/>
              <a:t>the impact of these events on the world today. 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63" y="-28827"/>
            <a:ext cx="85345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US Enters WWII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next day, President Roosevelt asked Congress to declare war on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agreed and the US officially entered WWII on December 8, 1941.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December 11, Germany and Italy declared war on the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was now deeply involved in WWII on the side of the Allies.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6706" y="3231876"/>
            <a:ext cx="62752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Roosevelt Signing Declaration of War Against Japan.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0" y="214287"/>
            <a:ext cx="509298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2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704" y="0"/>
            <a:ext cx="10494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Declares War on the US – 1941.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63" y="632728"/>
            <a:ext cx="849085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3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8449" y="-28827"/>
            <a:ext cx="7815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Two-Front War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fought a two-front war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North Africa and Europe, it fought against Italy and Germany.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Pacific and Asia, it fought against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8116" y="-28827"/>
            <a:ext cx="69958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Axis Success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Axis powers were successful in the early days of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had conquered most of Western Europe and had invaded the Soviet Union.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had conquered all of eastern China, the East Indies, the Philippines, and many other Pacific Islands.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But in 1942, the Allies began to strike back.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18055" y="-28827"/>
            <a:ext cx="53559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Holocaust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Throughout Hitler’s rule, the Nazis persecuted Jews and other minorities in Germany.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blamed all of Germany’s problems after WWI on the Jewish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First, he hurt the Jews economically by forcing Germans to stop buying things from Jewish shops.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Then he forced them to move into crowded neighborhoods called ghettos.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18055" y="-28827"/>
            <a:ext cx="53559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Holocaust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Finally, Jews were rounded up and forced into concentration camps where millions died.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was responsible for the murder of more than 6 million Jews between 1933 and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the Allies advanced through Europe, they captured the concentration camps and freed the Jews that were still alive.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69968" y="-28827"/>
            <a:ext cx="54521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Closing In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6966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1945, the Soviets advanced steadily from the east into Germany itself.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American, British, and French forces closed in on Germany from the west.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Finally, the American and Soviet armies met in Germany on April 25,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9143" y="-28827"/>
            <a:ext cx="4413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D-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Day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turning point in the war came in 1944.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June 6, 60,000 Allied forces under the command of US General Dwight D. Eisenhower invaded Normandy in France.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the largest invasion by sea in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surprised the Germans, but the Allied troops still came under heavy fire and thousands were killed.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9143" y="-28827"/>
            <a:ext cx="4413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D-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Day</a:t>
            </a:r>
            <a:r>
              <a:rPr lang="en-US" sz="9600" b="1" cap="none" spc="0" dirty="0" err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Allies eventually took over all 5 beaches where they landed and headed inland to southern France.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Germans were now being attacked from the west, the south, and the east.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August, Paris had been liberated and by September, the Germans were completely out of France.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SS5H6a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6" y="2033008"/>
            <a:ext cx="10686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Causes of WWII</a:t>
            </a:r>
            <a:endParaRPr lang="en-US" sz="66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617" y="3130337"/>
            <a:ext cx="88282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" panose="020B0A02020104020203" pitchFamily="34" charset="0"/>
              </a:rPr>
              <a:t>Aggression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80" y="223542"/>
            <a:ext cx="797202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35476" y="202494"/>
            <a:ext cx="527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D-Day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0511" y="-28827"/>
            <a:ext cx="3811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VE Day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6966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Germany surrendered to the Allies on May 7,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next day, May 8, 1945, is called VE Day – Victory in Europe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People were thrilled and celebrated all over Europe and the United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2" descr="http://www.ww2incolor.com/d/436536-1/NazisSurrndrSchenedtyG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45" y="488144"/>
            <a:ext cx="5575143" cy="27432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oronto.ca/archives/images/f1257_sA_it0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5" y="1654189"/>
            <a:ext cx="4756994" cy="36576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artridgesave.co.uk/news/uploads/ve-d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54" y="3580190"/>
            <a:ext cx="4162425" cy="291465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SS5H6d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3549" y="1905506"/>
            <a:ext cx="427713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WWII</a:t>
            </a:r>
          </a:p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Leaders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809" y="-28827"/>
            <a:ext cx="75504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WWII Leaders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36143"/>
              </p:ext>
            </p:extLst>
          </p:nvPr>
        </p:nvGraphicFramePr>
        <p:xfrm>
          <a:off x="1358151" y="1835772"/>
          <a:ext cx="9533966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Gill Sans Ultra Bold Condensed" panose="020B0A06020104020203" pitchFamily="34" charset="0"/>
                        </a:rPr>
                        <a:t>Allied</a:t>
                      </a:r>
                      <a:r>
                        <a:rPr lang="en-US" sz="4400" b="1" baseline="0" dirty="0" smtClean="0">
                          <a:latin typeface="Gill Sans Ultra Bold Condensed" panose="020B0A06020104020203" pitchFamily="34" charset="0"/>
                        </a:rPr>
                        <a:t> Powers</a:t>
                      </a:r>
                      <a:endParaRPr lang="en-US" sz="4400" b="1" dirty="0">
                        <a:latin typeface="Gill Sans Ultra Bold Condensed" panose="020B0A06020104020203" pitchFamily="34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Gill Sans Ultra Bold Condensed" panose="020B0A06020104020203" pitchFamily="34" charset="0"/>
                        </a:rPr>
                        <a:t>Axis Powers</a:t>
                      </a:r>
                      <a:endParaRPr lang="en-US" sz="4400" b="1" dirty="0">
                        <a:latin typeface="Gill Sans Ultra Bold Condensed" panose="020B0A06020104020203" pitchFamily="34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Great Britain </a:t>
                      </a:r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– </a:t>
                      </a:r>
                    </a:p>
                    <a:p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Winston</a:t>
                      </a:r>
                      <a:r>
                        <a:rPr lang="en-US" sz="2800" baseline="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Churchill</a:t>
                      </a:r>
                      <a:endParaRPr lang="en-US" sz="28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Germany</a:t>
                      </a:r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–</a:t>
                      </a:r>
                    </a:p>
                    <a:p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Adolf Hitler</a:t>
                      </a:r>
                      <a:endParaRPr lang="en-US" sz="28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Soviet</a:t>
                      </a:r>
                      <a:r>
                        <a:rPr lang="en-US" sz="2800" b="1" baseline="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Union </a:t>
                      </a:r>
                      <a:r>
                        <a:rPr lang="en-US" sz="2800" baseline="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– </a:t>
                      </a:r>
                    </a:p>
                    <a:p>
                      <a:r>
                        <a:rPr lang="en-US" sz="2800" baseline="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Joseph Stalin</a:t>
                      </a:r>
                      <a:endParaRPr lang="en-US" sz="28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Italy</a:t>
                      </a:r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–</a:t>
                      </a:r>
                    </a:p>
                    <a:p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Benito Mussolini</a:t>
                      </a:r>
                      <a:endParaRPr lang="en-US" sz="28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United States </a:t>
                      </a:r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– </a:t>
                      </a:r>
                    </a:p>
                    <a:p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Franklin Roosevelt</a:t>
                      </a:r>
                      <a:r>
                        <a:rPr lang="en-US" sz="2800" baseline="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&amp; Harry Truman</a:t>
                      </a:r>
                      <a:endParaRPr lang="en-US" sz="28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Japan</a:t>
                      </a:r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 – </a:t>
                      </a:r>
                    </a:p>
                    <a:p>
                      <a:r>
                        <a:rPr lang="en-US" sz="2800" dirty="0" smtClean="0">
                          <a:latin typeface="KBScaredStraight" panose="02000603000000000000" pitchFamily="2" charset="0"/>
                          <a:ea typeface="KBScaredStraight" panose="02000603000000000000" pitchFamily="2" charset="0"/>
                        </a:rPr>
                        <a:t>Emperor Hirohito</a:t>
                      </a:r>
                      <a:endParaRPr lang="en-US" sz="2800" dirty="0">
                        <a:latin typeface="KBScaredStraight" panose="02000603000000000000" pitchFamily="2" charset="0"/>
                        <a:ea typeface="KBScaredStraight" panose="02000603000000000000" pitchFamily="2" charset="0"/>
                      </a:endParaRPr>
                    </a:p>
                  </a:txBody>
                  <a:tcPr>
                    <a:solidFill>
                      <a:srgbClr val="AF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8404" y="-28827"/>
            <a:ext cx="51952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Roosevelt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Franklin Roosevelt led the US through most of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WWII began in 1939, Roosevelt urged the US to get ready for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rebuilt America’s military and pushed for laws to help the Allies.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Roosevelt led the country in its fight against the Axis; however, he did not live to the see the end of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6706" y="3231876"/>
            <a:ext cx="62752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Roosevelt Signing Declaration of War Against Germany.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1" y="214287"/>
            <a:ext cx="508252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5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80051" y="-28827"/>
            <a:ext cx="32319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Stalin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Joseph Stalin led the Soviet Union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 though the Soviet Union was an Allied Power, Stalin was a dictator like Hitler and Mussolini.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had complete control of his country and often had his enemies killed.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May 1945, the Soviets under Stalin were able to capture Berlin, Germany’s capital, and defeated the German forces.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64" y="223542"/>
            <a:ext cx="5248656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6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99717" y="-28827"/>
            <a:ext cx="49926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Churchill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Winston Churchill was the Prime Minister of Great Britain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a writer and politician and served in the British Army in Africa and India.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a symbol for the fighting spirit of the British and he led the country through its darkest hours of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6946" y="-28827"/>
            <a:ext cx="94981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" panose="020B0A02020104020203" pitchFamily="34" charset="0"/>
              </a:rPr>
              <a:t>Adolf Hitler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378559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WWI, Germany’s economic hard times helped the National Socialist (Nazi) Party come to power.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Nazi party’s leader, Adolf Hitler, gained control of Germany in 1932 because he promised to restore Germany’s position in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soon became Germany’s dictator, taking complete control of the country.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92" y="671487"/>
            <a:ext cx="97536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9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3106"/>
            <a:ext cx="39325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Big Three: Churchill, Roosevelt, &amp; Stalin at the Yalta Conference –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4" y="214287"/>
            <a:ext cx="792599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79020" y="-28827"/>
            <a:ext cx="42340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Truman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President Roosevelt died on April 12, 1945, Vice-President Harry S. Truman became the new president.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made the difficult decision for atomic bombs to be used against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the US president when WWII ended.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28" y="671487"/>
            <a:ext cx="831272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8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38376" y="-28827"/>
            <a:ext cx="3315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Hitler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Adolf Hitler was the dictator of Germany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joined the German army during WWI, and afterwards became the leader of a small political party called the National Socialist German Worker’s Party (Nazi Party).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1933, he became chancellor of Germany and slowly increased his power until he had total control over the country.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741" y="2803046"/>
            <a:ext cx="5308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Adolf Hitler as a Soldier During WWI.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69" y="223542"/>
            <a:ext cx="410192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38376" y="-28827"/>
            <a:ext cx="3315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Hitler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rebuilt Germany’s army and led the country in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At first his army was successful, but eventually they lost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is responsible for the deaths of over 6 million Jews during the Holocaust.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committed suicide in May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1" y="214287"/>
            <a:ext cx="404556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5505" y="-28827"/>
            <a:ext cx="51010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Mussolini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Benito Mussolini was the dictator who led Italy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trained as a schoolteacher and later joined the Italian Army in WWI.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WWI, Mussolini became the leader of the Italian Fascist Party and slowly took control of every aspect of Italy’s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8" y="1128687"/>
            <a:ext cx="3894667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13" y="671487"/>
            <a:ext cx="368429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1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0475" y="-28827"/>
            <a:ext cx="7871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Ignores Treaty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55347"/>
            <a:ext cx="10207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completely ignored the terms of the Treaty of Versailles.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rebuilt Germany’s military.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also promised to restore Germany’s lost territories.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Leaders of the winning countries of WWI failed to force Hitler to follow the terms of the treaty...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5505" y="-28827"/>
            <a:ext cx="51010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Mussolini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Mussolini increased the size of Italy’s military forces.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conquered Ethiopia &amp; Albania in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1936, he signed a treaty with Hitler and joined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Italy surrendered to the Allies in 1943, but Mussolini escaped.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captured and killed by Italians in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7594" y="-28827"/>
            <a:ext cx="45968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Hirohito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had a strong tradition of nationalism.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believed that their emperor, Hirohito, was descended from a god.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military had a lot of power in his government, allowing Japan to exercise aggression throughout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Emperor Hirohito planned to build a massive empire in East Asia.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7" y="687092"/>
            <a:ext cx="347557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80" y="236242"/>
            <a:ext cx="5715000" cy="63881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0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SS5H6c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8620" y="1905506"/>
            <a:ext cx="398698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Atomic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Bombs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7036" y="-28827"/>
            <a:ext cx="8158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Island-Hopping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40833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1944, the US followed an “island-hopping” campaign in the Pacific.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forces attacked island after island held by the Japanese.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campaign brought American troops closer and closer to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6866" y="-28827"/>
            <a:ext cx="96383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Japan’s </a:t>
            </a:r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" panose="020B0A02020104020203" pitchFamily="34" charset="0"/>
              </a:rPr>
              <a:t>Soldiers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40833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Japan was difficult because the Japanese were fierce warriors.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soldiers never gave up and were willing to sacrifice themselves for their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kamikaze pilots crashed their planes into US ships on purpose, fully expecting to die.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0472" y="-28827"/>
            <a:ext cx="48111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Iwo Jima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February 1945, American forces invaded  the island of Iwo Jima.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island was important because it was close to Japan and it was a good place for US planes to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protected the island with traps and underground tunnels.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a fierce battle, but the US Marines eventually took the island.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8902" y="5023340"/>
            <a:ext cx="5308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Approach   Iwo Jima.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" y="165888"/>
            <a:ext cx="38100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47" y="165888"/>
            <a:ext cx="746449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3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501" y="1856482"/>
            <a:ext cx="39443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finally reached the highest point on the island and raised the American flag in victory.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16" y="214287"/>
            <a:ext cx="489148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4857" y="-28827"/>
            <a:ext cx="79223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Atomic Bombs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40833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Allies thought about invading Japan, but were worried that too many soldiers would die.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Harry Truman made a difficult decision to use atomic weapons against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warned the Japanese government to surrender, but they refused to give 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2548" y="-28827"/>
            <a:ext cx="60869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Aggression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55347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1936, Hitler took back some German territory along the Rhine River.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1938, he united Austria with Germany.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also demanded parts of Czechoslovakia, and France and Great Britain gave 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1939, Hitler’s Nazi army invaded Poland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– this was the last straw for the Allies.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4857" y="-28827"/>
            <a:ext cx="79223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Atomic Bombs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40833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August 6, 1945, an American bomber plane dropped the first atomic bomb ever used in war on the Japanese city of Hiroshima.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few days later, the US dropped a second bomb on Nagasaki.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cities were completely devastated, and the Japanese finally agreed to surrender.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2874095"/>
            <a:ext cx="44556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Enola Gay dropped the “Little Boy” Atomic Bomb on Hiroshima.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02" y="671487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5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808" y="2860647"/>
            <a:ext cx="4455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Mushroom Cloud Over Hiroshima.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"/>
          <a:stretch/>
        </p:blipFill>
        <p:spPr>
          <a:xfrm>
            <a:off x="5110643" y="223542"/>
            <a:ext cx="557080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9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62" y="251302"/>
            <a:ext cx="849085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43401" y="6257464"/>
            <a:ext cx="5308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Hiroshima Aftermath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55436" y="-28827"/>
            <a:ext cx="36812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VJ Day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69660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two sides signed formal surrender papers on the US battleship </a:t>
            </a:r>
            <a:r>
              <a:rPr lang="en-US" sz="32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Missouri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on September 2,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day is officially known as VJ Day – Victory in Japan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celebrated once again.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93" y="2304741"/>
            <a:ext cx="41052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Surrenders Aboard the USS </a:t>
            </a:r>
            <a:r>
              <a:rPr lang="en-US" sz="32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Missouri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September 2,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84" y="590524"/>
            <a:ext cx="7048500" cy="56483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6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SS5H6f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1711" y="1905506"/>
            <a:ext cx="41208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United</a:t>
            </a:r>
          </a:p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Nations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3603" y="-28827"/>
            <a:ext cx="80048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United Nations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WWII, Allied leaders wanted to create an international group to help keep the peace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Roosevelt suggested the name “United Nations”, and in 1944, a conference was help in Washington D.C. that outlined the purposes of the UN.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423" y="-14313"/>
            <a:ext cx="10396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Signing the UN Charter in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892" y="671487"/>
            <a:ext cx="68580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7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93603" y="-28827"/>
            <a:ext cx="80048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United Nations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UN Charter was signed by fifty nations in 1945 in San Francisco, California.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purpose of the UN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 to solve international disputes peacefully rather than by war and to protect human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1950, the UN headquarters was built in New York City.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7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8101" y="2394365"/>
            <a:ext cx="30038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Observes Troops On the March to Poland – 1939.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"/>
          <a:stretch/>
        </p:blipFill>
        <p:spPr>
          <a:xfrm>
            <a:off x="144224" y="442887"/>
            <a:ext cx="904387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17" y="119332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SS5H6e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644" y="4054258"/>
            <a:ext cx="10686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Rationing, Women, &amp; </a:t>
            </a:r>
          </a:p>
          <a:p>
            <a:pPr algn="ctr"/>
            <a:r>
              <a:rPr lang="en-US" sz="66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African Americans</a:t>
            </a:r>
            <a:endParaRPr lang="en-US" sz="66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6022" y="2255998"/>
            <a:ext cx="82894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Changing Roles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9361" y="-28827"/>
            <a:ext cx="52733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Rationing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34323"/>
            <a:ext cx="102074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Major changes in American life took place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had to make sacrifices in order to conserve materials to help factories make products needed for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During the war, much of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consumer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goods were limited to only what was necessary for survival.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892" y="4891153"/>
            <a:ext cx="53089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Rations War Book One Contained Stamps to Buy Sugar.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" y="400277"/>
            <a:ext cx="5715000" cy="43148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92" y="2395242"/>
            <a:ext cx="5715000" cy="42291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8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59361" y="-28827"/>
            <a:ext cx="52733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Rationing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34323"/>
            <a:ext cx="1020742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put wartime rationing on everything from sugar, coffee, meat, butter, shoes, to gasoline.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people started their own “victory gardens” in order to have fruit and vegetables to eat.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Times were tough, but the American people worked together on a common goal – to win WWII and bring US soldiers home.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02" y="692825"/>
            <a:ext cx="387339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22" y="671487"/>
            <a:ext cx="410382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7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0602" y="-28827"/>
            <a:ext cx="8630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Women in WWII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1945, more than 12 million men were in the armed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most of the young men went off to fight in Europe &amp; the Pacific, women had to take their place in factories.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Over 2 million women took jobs in America’s industries.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By the time the war ended, 1/3 of people working in US business &amp; industry were women.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98" y="1137942"/>
            <a:ext cx="6893982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2" y="223542"/>
            <a:ext cx="4578807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9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0979" y="-28827"/>
            <a:ext cx="94101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Rosie the Riveter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created a poster showing an energetic young woman in overalls, ready to “do the job he left behind.”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She was called Rosie the Riveter, and she symbolized the many women working in factory jobs.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women helped build airplanes and ships by fastening metal plates together with clamps called rivets.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4" y="249011"/>
            <a:ext cx="708348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7892" y="5735411"/>
            <a:ext cx="5308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Women working on a bomber in 1942.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0" y="671487"/>
            <a:ext cx="4239876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63472" y="-28827"/>
            <a:ext cx="64651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Segregation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540833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WWII, the military services were strictly segregated.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military separated African-American troops from white American troops.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1948, President Truman issued an executive order to desegregate the armed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2465" y="-28827"/>
            <a:ext cx="31870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Japan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7" y="1555347"/>
            <a:ext cx="10207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Feelings of nationalism and militarism also swept through Japan in the 1920s and 1930s.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Emperor Hirohito was the ruler of Japan and the military had a lot of power in his government.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built up its army, navy, and air force and invaded China in 1931.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8438" y="-28827"/>
            <a:ext cx="85752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Tuskegee Airmen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Tuskegee Airmen were a group of young black men that made a name for themselves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African American pilots who trained at Tuskegee Institute in Alabama.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Because they were black, they were segregated from the white pilots, but they still went through the same difficult training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" y="0"/>
            <a:ext cx="1217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Tuskegee Airmen in Front of a P-40 Fighter Aircraft.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32" y="680742"/>
            <a:ext cx="766291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8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31AF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8438" y="-28827"/>
            <a:ext cx="85752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284D7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Ultra Bold Condensed" panose="020B0A06020104020203" pitchFamily="34" charset="0"/>
              </a:rPr>
              <a:t>Tuskegee Airmen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284D7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286" y="1407429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Tuskegee Airmen were a well-respected special unit.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flew beside bombers to protect them while they traveled to Europe.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the only squadron that did not lose a single bomber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195" y="343999"/>
            <a:ext cx="10396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Tuskegee Airmen in Italy,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5" y="848618"/>
            <a:ext cx="4778780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74" y="1717974"/>
            <a:ext cx="6709791" cy="5029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7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AF34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74094"/>
            <a:ext cx="41656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Emperor Hirohito During an Army Inspection in 1938.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66" y="214287"/>
            <a:ext cx="729205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8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17846</TotalTime>
  <Words>2826</Words>
  <Application>Microsoft Office PowerPoint</Application>
  <PresentationFormat>Widescreen</PresentationFormat>
  <Paragraphs>502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Arial</vt:lpstr>
      <vt:lpstr>Calibri</vt:lpstr>
      <vt:lpstr>Calibri Light</vt:lpstr>
      <vt:lpstr>Gill Sans Ultra Bold</vt:lpstr>
      <vt:lpstr>Gill Sans Ultra Bold Condensed</vt:lpstr>
      <vt:lpstr>Helvetica</vt:lpstr>
      <vt:lpstr>KBScaredStraight</vt:lpstr>
      <vt:lpstr>KG Eyes Wide Open</vt:lpstr>
      <vt:lpstr>KG Second Chances Solid</vt:lpstr>
      <vt:lpstr>TeXGyreAdventorRegular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Long-Fisher, Cindi W</cp:lastModifiedBy>
  <cp:revision>408</cp:revision>
  <dcterms:created xsi:type="dcterms:W3CDTF">2014-07-30T01:34:37Z</dcterms:created>
  <dcterms:modified xsi:type="dcterms:W3CDTF">2019-03-01T23:32:48Z</dcterms:modified>
</cp:coreProperties>
</file>